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6" r:id="rId14"/>
    <p:sldId id="277" r:id="rId15"/>
    <p:sldId id="278" r:id="rId16"/>
    <p:sldId id="280" r:id="rId17"/>
    <p:sldId id="282" r:id="rId18"/>
    <p:sldId id="281" r:id="rId19"/>
    <p:sldId id="274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3A961-6112-4D30-B315-869D009AF487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3C812-D59F-4499-BDEB-51826C1C5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7425CF-1EA7-4C56-B33D-67C7CB93A2FA}" type="datetimeFigureOut">
              <a:rPr lang="en-US" smtClean="0"/>
              <a:pPr/>
              <a:t>10/21/2010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4C905F-7D85-4905-819B-AA39B79CFA1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autogaleria.pl/tapety/img/cadillac/cadillac_cts-v_2004_02_m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Elder Law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Medicaid and Long-Term Care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Nathan Ziegler &amp; Associates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Lee Franks, Associate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Consequences of Uncompensated Transfers?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Penalty period: one day of private pay for every $130.88 given away, or 1 month for every $3990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Example: $130,880 gift = 1000 day penalty (2 yr &amp; 9 mo)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Period runs from date Applicant otherwise qualifies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Applicant entitled to Medical Assistance Only (MAO), but not nursing home care – must pay for the bed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Status in Medicaid vernacular: “Mason Manor”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Consequences of Uncompensated Transfers?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1" u="sng" dirty="0" smtClean="0"/>
              <a:t>Dealing With Gifts</a:t>
            </a:r>
          </a:p>
          <a:p>
            <a:r>
              <a:rPr lang="en-US" dirty="0" smtClean="0"/>
              <a:t>Gifts can be returned in full, in part, on installment</a:t>
            </a:r>
          </a:p>
          <a:p>
            <a:r>
              <a:rPr lang="en-US" dirty="0" smtClean="0"/>
              <a:t>Penalty reduced by time served AND by return from </a:t>
            </a:r>
            <a:r>
              <a:rPr lang="en-US" dirty="0" err="1" smtClean="0"/>
              <a:t>donee</a:t>
            </a:r>
            <a:r>
              <a:rPr lang="en-US" dirty="0" smtClean="0"/>
              <a:t> at rate of 1 day/$130.88</a:t>
            </a:r>
          </a:p>
          <a:p>
            <a:r>
              <a:rPr lang="en-US" dirty="0" smtClean="0"/>
              <a:t>This Give Back Strategy can be critical part of Medicaid and estate planning</a:t>
            </a:r>
          </a:p>
          <a:p>
            <a:pPr algn="ctr">
              <a:spcBef>
                <a:spcPts val="1200"/>
              </a:spcBef>
              <a:buNone/>
            </a:pPr>
            <a:r>
              <a:rPr lang="en-US" i="1" dirty="0" smtClean="0">
                <a:solidFill>
                  <a:srgbClr val="C00000"/>
                </a:solidFill>
              </a:rPr>
              <a:t>Gifts into irrevocable common law trusts prior</a:t>
            </a:r>
          </a:p>
          <a:p>
            <a:pPr algn="ctr">
              <a:spcBef>
                <a:spcPts val="0"/>
              </a:spcBef>
              <a:buNone/>
            </a:pPr>
            <a:r>
              <a:rPr lang="en-US" i="1" dirty="0" smtClean="0">
                <a:solidFill>
                  <a:srgbClr val="C00000"/>
                </a:solidFill>
              </a:rPr>
              <a:t>to Medicaid need may offer asset protection opportunity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What is Medicaid Estate Recovery?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1" u="sng" dirty="0" smtClean="0"/>
              <a:t>The State Can Get Its Money Back</a:t>
            </a:r>
          </a:p>
          <a:p>
            <a:r>
              <a:rPr lang="en-US" dirty="0" smtClean="0"/>
              <a:t>The State may recover funds expended on a Medicaid client from deceased client’s probate estate</a:t>
            </a:r>
          </a:p>
          <a:p>
            <a:r>
              <a:rPr lang="en-US" dirty="0" smtClean="0"/>
              <a:t>If probate estate includes the home, the State may encumber the home</a:t>
            </a:r>
          </a:p>
          <a:p>
            <a:r>
              <a:rPr lang="en-US" dirty="0" smtClean="0"/>
              <a:t>Revocable living trusts (RLTs) not good, no homestead exemption on homes in RLTs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What About Long Term Care Insurance?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u="sng" dirty="0" smtClean="0"/>
              <a:t>Basics</a:t>
            </a:r>
          </a:p>
          <a:p>
            <a:r>
              <a:rPr lang="en-US" dirty="0" smtClean="0"/>
              <a:t>Long-term care could be necessary at any age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43% of claims for folks under 65</a:t>
            </a:r>
          </a:p>
          <a:p>
            <a:r>
              <a:rPr lang="en-US" dirty="0" smtClean="0"/>
              <a:t>May cover skilled care or personal care (ADLs)</a:t>
            </a:r>
          </a:p>
          <a:p>
            <a:r>
              <a:rPr lang="en-US" dirty="0" smtClean="0"/>
              <a:t>Duration of care unpredictable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On average, 65+ will need 3 yrs of long-term care</a:t>
            </a:r>
          </a:p>
          <a:p>
            <a:r>
              <a:rPr lang="en-US" dirty="0" smtClean="0"/>
              <a:t>Needs may change over time</a:t>
            </a:r>
          </a:p>
          <a:p>
            <a:r>
              <a:rPr lang="en-US" dirty="0" smtClean="0"/>
              <a:t>Not just for nursing homes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Most recipients live at home or with relatives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Long Term Care Insurance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u="sng" dirty="0" smtClean="0"/>
              <a:t>Time to Buy</a:t>
            </a:r>
            <a:r>
              <a:rPr lang="en-US" sz="2200" dirty="0" smtClean="0"/>
              <a:t> – relatively young &amp; healthy</a:t>
            </a:r>
          </a:p>
          <a:p>
            <a:r>
              <a:rPr lang="en-US" sz="2200" u="sng" dirty="0" smtClean="0"/>
              <a:t>Benefit Triggers</a:t>
            </a:r>
            <a:r>
              <a:rPr lang="en-US" sz="2200" dirty="0" smtClean="0"/>
              <a:t> – usually 2 ADLs for 90 days, cognitive impairment, care by licensed health care pro</a:t>
            </a:r>
          </a:p>
          <a:p>
            <a:r>
              <a:rPr lang="en-US" sz="2200" u="sng" dirty="0" smtClean="0"/>
              <a:t>Elimination period </a:t>
            </a:r>
            <a:r>
              <a:rPr lang="en-US" sz="2200" dirty="0" smtClean="0"/>
              <a:t>– period after trigger before pmts</a:t>
            </a:r>
          </a:p>
          <a:p>
            <a:r>
              <a:rPr lang="en-US" sz="2200" u="sng" dirty="0" smtClean="0"/>
              <a:t>Benefit amount </a:t>
            </a:r>
            <a:r>
              <a:rPr lang="en-US" sz="2200" dirty="0" smtClean="0"/>
              <a:t>– depends on premium and whether home health care rider, check care costs your area</a:t>
            </a:r>
          </a:p>
          <a:p>
            <a:r>
              <a:rPr lang="en-US" sz="2200" u="sng" dirty="0" smtClean="0"/>
              <a:t>Benefit period </a:t>
            </a:r>
            <a:r>
              <a:rPr lang="en-US" sz="2200" dirty="0" smtClean="0"/>
              <a:t>– more premium, more period</a:t>
            </a:r>
          </a:p>
          <a:p>
            <a:r>
              <a:rPr lang="en-US" sz="2200" u="sng" dirty="0" smtClean="0"/>
              <a:t>Guaranteed renewable</a:t>
            </a:r>
            <a:r>
              <a:rPr lang="en-US" sz="2200" dirty="0" smtClean="0"/>
              <a:t> – subject to usual issues</a:t>
            </a:r>
          </a:p>
          <a:p>
            <a:r>
              <a:rPr lang="en-US" sz="2200" u="sng" dirty="0" smtClean="0"/>
              <a:t>Premium Increase </a:t>
            </a:r>
            <a:r>
              <a:rPr lang="en-US" sz="2200" dirty="0" smtClean="0"/>
              <a:t>– Policies w/variable rates have rate increases, but only if everyone in class treated same</a:t>
            </a:r>
          </a:p>
          <a:p>
            <a:r>
              <a:rPr lang="en-US" sz="2200" u="sng" dirty="0" smtClean="0"/>
              <a:t>Tax Qualification </a:t>
            </a:r>
            <a:r>
              <a:rPr lang="en-US" sz="2200" dirty="0" smtClean="0"/>
              <a:t>– If tax qualified, premiums may be part deductible (</a:t>
            </a:r>
            <a:r>
              <a:rPr lang="en-US" sz="2200" dirty="0" err="1" smtClean="0"/>
              <a:t>esp</a:t>
            </a:r>
            <a:r>
              <a:rPr lang="en-US" sz="2200" dirty="0" smtClean="0"/>
              <a:t> C-Corp), benefits not subject to income tax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Long Term Care Insurance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Texas required options (may be waived in writing)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Ø"/>
            </a:pPr>
            <a:r>
              <a:rPr lang="en-US" dirty="0" smtClean="0"/>
              <a:t>Inflation protection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Ø"/>
            </a:pPr>
            <a:r>
              <a:rPr lang="en-US" dirty="0" err="1" smtClean="0"/>
              <a:t>Nonforefeiture</a:t>
            </a:r>
            <a:r>
              <a:rPr lang="en-US" dirty="0" smtClean="0"/>
              <a:t> benefit – some benefits received despite lapse or cancellation</a:t>
            </a:r>
          </a:p>
          <a:p>
            <a:pPr marL="276225" lvl="1" indent="-246063">
              <a:buClr>
                <a:schemeClr val="accent3"/>
              </a:buClr>
              <a:buSzPct val="100000"/>
            </a:pPr>
            <a:r>
              <a:rPr lang="en-US" dirty="0" smtClean="0"/>
              <a:t> Additional options</a:t>
            </a:r>
          </a:p>
          <a:p>
            <a:pPr marL="636588" lvl="2" indent="-246063">
              <a:buClr>
                <a:schemeClr val="accent3"/>
              </a:buClr>
              <a:buSzPct val="85000"/>
              <a:buFont typeface="Wingdings" pitchFamily="2" charset="2"/>
              <a:buChar char="Ø"/>
            </a:pPr>
            <a:r>
              <a:rPr lang="en-US" sz="2400" dirty="0" smtClean="0"/>
              <a:t>Waiver  of premium – no premium while on claim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Ø"/>
            </a:pPr>
            <a:r>
              <a:rPr lang="en-US" dirty="0" smtClean="0"/>
              <a:t>Restoration of benefits – specified period after pmts end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Ø"/>
            </a:pPr>
            <a:r>
              <a:rPr lang="en-US" dirty="0" smtClean="0"/>
              <a:t>Refund of premiums – only by rider, terms vary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Texas Partnership LTC Insurance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Dollar-for-dollar resource protection – countable resource limit increased per dollar spent by insurer AND same resource amount MERP-protected</a:t>
            </a:r>
          </a:p>
          <a:p>
            <a:r>
              <a:rPr lang="en-US" dirty="0" smtClean="0"/>
              <a:t>Inflation protection – all Partnership policies</a:t>
            </a:r>
          </a:p>
          <a:p>
            <a:r>
              <a:rPr lang="en-US" dirty="0" smtClean="0"/>
              <a:t>Tax qualification – all Partnership policies</a:t>
            </a:r>
          </a:p>
          <a:p>
            <a:r>
              <a:rPr lang="en-US" dirty="0" smtClean="0"/>
              <a:t>State-to-state coverage – About 35 states have reciprocity agreement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Texas Partnership LTC Insurance Companies</a:t>
            </a:r>
            <a:br>
              <a:rPr lang="en-US" sz="3500" dirty="0" smtClean="0"/>
            </a:br>
            <a:r>
              <a:rPr lang="en-US" sz="2000" dirty="0" smtClean="0"/>
              <a:t>www.tdi.state.tx.us/consumer/hicap/partnershipcomp.html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American General</a:t>
            </a:r>
          </a:p>
          <a:p>
            <a:r>
              <a:rPr lang="en-US" dirty="0" err="1" smtClean="0"/>
              <a:t>Assurity</a:t>
            </a:r>
            <a:endParaRPr lang="en-US" dirty="0" smtClean="0"/>
          </a:p>
          <a:p>
            <a:r>
              <a:rPr lang="en-US" dirty="0" smtClean="0"/>
              <a:t>Berkshire</a:t>
            </a:r>
          </a:p>
          <a:p>
            <a:r>
              <a:rPr lang="en-US" dirty="0" err="1" smtClean="0"/>
              <a:t>Genworth</a:t>
            </a:r>
            <a:endParaRPr lang="en-US" dirty="0" smtClean="0"/>
          </a:p>
          <a:p>
            <a:r>
              <a:rPr lang="en-US" dirty="0" smtClean="0"/>
              <a:t>John Hancock</a:t>
            </a:r>
          </a:p>
          <a:p>
            <a:r>
              <a:rPr lang="en-US" dirty="0" err="1" smtClean="0"/>
              <a:t>Lifesecure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Massachusetts Mutual</a:t>
            </a:r>
          </a:p>
          <a:p>
            <a:r>
              <a:rPr lang="en-US" dirty="0" smtClean="0"/>
              <a:t>Physician’s Mutual</a:t>
            </a:r>
          </a:p>
          <a:p>
            <a:r>
              <a:rPr lang="en-US" dirty="0" smtClean="0"/>
              <a:t>Prudential</a:t>
            </a:r>
          </a:p>
          <a:p>
            <a:r>
              <a:rPr lang="en-US" dirty="0" smtClean="0"/>
              <a:t>Sterling</a:t>
            </a:r>
          </a:p>
          <a:p>
            <a:r>
              <a:rPr lang="en-US" dirty="0" smtClean="0"/>
              <a:t>Transamerica</a:t>
            </a:r>
          </a:p>
          <a:p>
            <a:r>
              <a:rPr lang="en-US" dirty="0" smtClean="0"/>
              <a:t>United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Long Term Care Insurance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1" u="sng" dirty="0" smtClean="0"/>
              <a:t>Good for whom?</a:t>
            </a:r>
          </a:p>
          <a:p>
            <a:r>
              <a:rPr lang="en-US" dirty="0" smtClean="0"/>
              <a:t>Resources in excess of $75,000, besides house and car</a:t>
            </a:r>
          </a:p>
          <a:p>
            <a:r>
              <a:rPr lang="en-US" dirty="0" smtClean="0"/>
              <a:t>Annual retirement income of at least $25,000 - $35,000 individual, and $35,000 - $50,000 couple</a:t>
            </a:r>
          </a:p>
          <a:p>
            <a:r>
              <a:rPr lang="en-US" dirty="0" smtClean="0"/>
              <a:t>Able to withstand modest premium increases over time</a:t>
            </a:r>
          </a:p>
          <a:p>
            <a:r>
              <a:rPr lang="en-US" dirty="0" smtClean="0"/>
              <a:t>C-Corps may expense premiums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Strategies to Maximize Preserved Assets Under Medicaid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3138" indent="-514350">
              <a:buAutoNum type="arabicPeriod"/>
            </a:pPr>
            <a:r>
              <a:rPr lang="en-US" sz="3200" dirty="0" smtClean="0"/>
              <a:t>Optimize the Spend Down process</a:t>
            </a:r>
          </a:p>
          <a:p>
            <a:pPr marL="973138" indent="-514350">
              <a:buAutoNum type="arabicPeriod"/>
            </a:pPr>
            <a:r>
              <a:rPr lang="en-US" sz="3200" dirty="0" smtClean="0"/>
              <a:t>Keep the Homestead out of probate</a:t>
            </a:r>
          </a:p>
          <a:p>
            <a:pPr marL="973138" indent="-514350">
              <a:buAutoNum type="arabicPeriod"/>
            </a:pPr>
            <a:r>
              <a:rPr lang="en-US" sz="3200" dirty="0" smtClean="0"/>
              <a:t>Utilize effective gifting strategies</a:t>
            </a:r>
          </a:p>
          <a:p>
            <a:pPr marL="973138" indent="-514350">
              <a:buAutoNum type="arabicPeriod"/>
            </a:pPr>
            <a:r>
              <a:rPr lang="en-US" sz="3200" dirty="0" smtClean="0"/>
              <a:t>Investigate Long Term Care Insurance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Introduction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 smtClean="0"/>
              <a:t>A little personal background: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B.Sc. Geological Eng., Colorado School of Mines, 1987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Exploration Geologist, Indonesia – gold, TX – sulfur, 1992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Accounting &amp; Finance Student TTU, 1993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M.A. Energy &amp; Min. Resources, UT, 1994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Underemployed, Earned Teaching Certificate, 1997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Secondary Science Teacher</a:t>
            </a:r>
            <a:r>
              <a:rPr lang="en-US" sz="2200" smtClean="0"/>
              <a:t>, 2005</a:t>
            </a:r>
            <a:endParaRPr lang="en-US" sz="2200" dirty="0" smtClean="0"/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J.D. Texas Tech School of Law, 2008</a:t>
            </a:r>
          </a:p>
          <a:p>
            <a:pPr marL="693738" indent="-457200">
              <a:spcAft>
                <a:spcPts val="600"/>
              </a:spcAft>
              <a:buAutoNum type="arabicPeriod"/>
            </a:pPr>
            <a:r>
              <a:rPr lang="en-US" sz="2200" dirty="0" smtClean="0"/>
              <a:t>Attorney practicing elder law, Present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Philosophy of Nathan Ziegler &amp; Associates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“Traditional” estate planning effectively distributes assets upon death and avoids estate taxes, </a:t>
            </a:r>
            <a:r>
              <a:rPr lang="en-US" u="sng" dirty="0" smtClean="0"/>
              <a:t>but</a:t>
            </a:r>
            <a:endParaRPr lang="en-US" dirty="0" smtClean="0"/>
          </a:p>
          <a:p>
            <a:r>
              <a:rPr lang="en-US" dirty="0" smtClean="0"/>
              <a:t>“Traditional” estate planning is not as effective at planning for incapacity, e.g., POAs, personal care plans, </a:t>
            </a:r>
            <a:r>
              <a:rPr lang="en-US" u="sng" dirty="0" smtClean="0"/>
              <a:t>and</a:t>
            </a:r>
            <a:endParaRPr lang="en-US" dirty="0" smtClean="0"/>
          </a:p>
          <a:p>
            <a:r>
              <a:rPr lang="en-US" dirty="0" smtClean="0"/>
              <a:t>“Traditional” estate planning does not contemplate Spend Down or MERP should Medicaid become necessary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Philosophy of Nathan Ziegler &amp; Associates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6553200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We also think that:</a:t>
            </a:r>
          </a:p>
          <a:p>
            <a:r>
              <a:rPr lang="en-US" dirty="0" smtClean="0"/>
              <a:t>Clients facing the possible need for Medicaid find value in a firm that understands the application process and the complex and ever-changing eligibility rules</a:t>
            </a:r>
          </a:p>
          <a:p>
            <a:r>
              <a:rPr lang="en-US" dirty="0" smtClean="0"/>
              <a:t>Clients find value in a firm that offers the real possibility of extending their control over how and when their remaining assets will be used for their final care, if that indeed becomes necessary</a:t>
            </a:r>
            <a:endParaRPr lang="en-US" dirty="0"/>
          </a:p>
        </p:txBody>
      </p:sp>
      <p:pic>
        <p:nvPicPr>
          <p:cNvPr id="2050" name="Picture 2" descr="http://rds.yahoo.com/_ylt=A0WTb_yAS4FMR0MASWyjzbkF/SIG=12ncs2jq9/EXP=1283628288/**http%3a/bwlaw.blogs.com/photos/uncategorized/2008/04/16/est423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2667000"/>
            <a:ext cx="1905000" cy="27527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Elder Law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Medicaid and Long-Term Care</a:t>
            </a:r>
          </a:p>
          <a:p>
            <a:endParaRPr lang="en-US" dirty="0" smtClean="0"/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Thanks for your time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Who Should be Concerned About Medicaid?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1" dirty="0" smtClean="0"/>
              <a:t>A Little Context</a:t>
            </a:r>
          </a:p>
          <a:p>
            <a:r>
              <a:rPr lang="en-US" dirty="0" smtClean="0"/>
              <a:t>Aging population</a:t>
            </a:r>
          </a:p>
          <a:p>
            <a:r>
              <a:rPr lang="en-US" dirty="0" smtClean="0"/>
              <a:t>Fewer children per couple</a:t>
            </a:r>
          </a:p>
          <a:p>
            <a:r>
              <a:rPr lang="en-US" dirty="0" smtClean="0"/>
              <a:t>Mobile society – distance separates generations</a:t>
            </a:r>
          </a:p>
          <a:p>
            <a:r>
              <a:rPr lang="en-US" dirty="0" smtClean="0"/>
              <a:t>Major medical advances, at least physical</a:t>
            </a:r>
          </a:p>
          <a:p>
            <a:r>
              <a:rPr lang="en-US" dirty="0" smtClean="0"/>
              <a:t>More people living into incapacity</a:t>
            </a:r>
          </a:p>
          <a:p>
            <a:r>
              <a:rPr lang="en-US" dirty="0" smtClean="0"/>
              <a:t>Serious growth in living facilities catering to seniors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Who Should be Concerned About Medicaid?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5943600" cy="4495800"/>
          </a:xfrm>
        </p:spPr>
        <p:txBody>
          <a:bodyPr>
            <a:normAutofit/>
          </a:bodyPr>
          <a:lstStyle/>
          <a:p>
            <a:pPr algn="ctr">
              <a:spcAft>
                <a:spcPts val="1200"/>
              </a:spcAft>
              <a:buNone/>
            </a:pPr>
            <a:r>
              <a:rPr lang="en-US" i="1" dirty="0" smtClean="0"/>
              <a:t>Some Cost Figures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Nursing home care in Texas exclusive of medicines and medical care, semi-private room - $3,990/mo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Lubbock Area Costs: Small town - $2,700; Plainview - $3,800; Lubbock - $4,200</a:t>
            </a:r>
            <a:endParaRPr lang="en-US" sz="1800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Private facilities – single room, lots of amenities, $5,000+</a:t>
            </a:r>
            <a:endParaRPr lang="en-US" dirty="0"/>
          </a:p>
        </p:txBody>
      </p:sp>
      <p:pic>
        <p:nvPicPr>
          <p:cNvPr id="15362" name="Picture 2" descr="http://rds.yahoo.com/_ylt=A0WTb_usRoFM4mAAF8OjzbkF/SIG=12bh2fdmr/EXP=1283627052/**http%3a/pinellasnewsboy.com/files/2009/05/money-bag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667000"/>
            <a:ext cx="24384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dirty="0" smtClean="0"/>
              <a:t>Who Qualifies for Medicaid Long-Term Care?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05000"/>
            <a:ext cx="6705600" cy="4724400"/>
          </a:xfrm>
        </p:spPr>
        <p:txBody>
          <a:bodyPr>
            <a:normAutofit fontScale="92500" lnSpcReduction="10000"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2000" dirty="0" smtClean="0"/>
              <a:t>(</a:t>
            </a:r>
            <a:r>
              <a:rPr lang="en-US" sz="2000" i="1" dirty="0" smtClean="0"/>
              <a:t>Warning: this general overview does some violence to precision)</a:t>
            </a:r>
            <a:endParaRPr lang="en-US" sz="2000" dirty="0" smtClean="0"/>
          </a:p>
          <a:p>
            <a:pPr algn="ctr">
              <a:spcAft>
                <a:spcPts val="600"/>
              </a:spcAft>
              <a:buNone/>
            </a:pPr>
            <a:r>
              <a:rPr lang="en-US" i="1" u="sng" dirty="0" smtClean="0"/>
              <a:t>Single Person</a:t>
            </a:r>
          </a:p>
          <a:p>
            <a:r>
              <a:rPr lang="en-US" dirty="0" smtClean="0"/>
              <a:t>Under 65 &amp; disabled or over 65 with Medical Necessity</a:t>
            </a:r>
          </a:p>
          <a:p>
            <a:r>
              <a:rPr lang="en-US" dirty="0" smtClean="0"/>
              <a:t>Income less than $2,022/mo</a:t>
            </a:r>
          </a:p>
          <a:p>
            <a:r>
              <a:rPr lang="en-US" i="1" dirty="0" smtClean="0"/>
              <a:t>Countable</a:t>
            </a:r>
            <a:r>
              <a:rPr lang="en-US" dirty="0" smtClean="0"/>
              <a:t> resources (assets) less than $2,000</a:t>
            </a:r>
          </a:p>
          <a:p>
            <a:r>
              <a:rPr lang="en-US" dirty="0" smtClean="0"/>
              <a:t>Medicaid recipient (client) keeps $60/mo allowance if in N.H., $85 if CBA, rest of income to vendor (may be different  for clients with VA benefits)</a:t>
            </a:r>
          </a:p>
          <a:p>
            <a:pPr algn="ctr">
              <a:buNone/>
            </a:pPr>
            <a:r>
              <a:rPr lang="en-US" dirty="0" smtClean="0">
                <a:solidFill>
                  <a:srgbClr val="002060"/>
                </a:solidFill>
              </a:rPr>
              <a:t>Must </a:t>
            </a:r>
            <a:r>
              <a:rPr lang="en-US" i="1" dirty="0" smtClean="0">
                <a:solidFill>
                  <a:srgbClr val="C00000"/>
                </a:solidFill>
              </a:rPr>
              <a:t>Spend Down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Excess Countable Resources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2290" name="Picture 2" descr="http://rds.yahoo.com/_ylt=A0WTefj5R4FMhi4AA3GjzbkF/SIG=126f6jr7h/EXP=1283627385/**http%3a/www.ars.usda.gov/is/np/fnrb/elderly05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1536700" cy="2316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Who Qualifies for Medicaid Long-Term Care?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6400800" cy="47244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i="1" u="sng" dirty="0" smtClean="0"/>
              <a:t>Married Person</a:t>
            </a:r>
          </a:p>
          <a:p>
            <a:pPr algn="ctr">
              <a:buNone/>
            </a:pPr>
            <a:r>
              <a:rPr lang="en-US" sz="2000" dirty="0" smtClean="0"/>
              <a:t>(</a:t>
            </a:r>
            <a:r>
              <a:rPr lang="en-US" sz="2000" i="1" dirty="0" smtClean="0"/>
              <a:t>IS = Institutionalized Spouse, CS = Community Spouse)</a:t>
            </a:r>
            <a:endParaRPr lang="en-US" sz="2000" dirty="0" smtClean="0"/>
          </a:p>
          <a:p>
            <a:r>
              <a:rPr lang="en-US" dirty="0" smtClean="0"/>
              <a:t>Under 65 &amp; disabled or 65 with medical necessity</a:t>
            </a:r>
          </a:p>
          <a:p>
            <a:r>
              <a:rPr lang="en-US" dirty="0" smtClean="0"/>
              <a:t>IS income limited to $2,022</a:t>
            </a:r>
          </a:p>
          <a:p>
            <a:r>
              <a:rPr lang="en-US" dirty="0" smtClean="0"/>
              <a:t>If CS income less than $2,739, can have enough of IS’s income to reach that figure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Protected Resource Amount (PRA): CS keeps between $21,912 and $109,560 of CS’s share of </a:t>
            </a:r>
            <a:r>
              <a:rPr lang="en-US" i="1" dirty="0" smtClean="0"/>
              <a:t>combined</a:t>
            </a:r>
            <a:r>
              <a:rPr lang="en-US" dirty="0" smtClean="0"/>
              <a:t> countable resources (community-separate distinction irrelevant). IS keeps up to $2,000. </a:t>
            </a:r>
          </a:p>
          <a:p>
            <a:pPr algn="ctr">
              <a:spcBef>
                <a:spcPts val="600"/>
              </a:spcBef>
              <a:buNone/>
            </a:pPr>
            <a:r>
              <a:rPr lang="en-US" dirty="0" smtClean="0">
                <a:solidFill>
                  <a:srgbClr val="002060"/>
                </a:solidFill>
              </a:rPr>
              <a:t>Must </a:t>
            </a:r>
            <a:r>
              <a:rPr lang="en-US" i="1" dirty="0" smtClean="0">
                <a:solidFill>
                  <a:srgbClr val="C00000"/>
                </a:solidFill>
              </a:rPr>
              <a:t>Spend Down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Excess Resources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1268" name="Picture 4" descr="http://rds.yahoo.com/_ylt=A0WTefP7SIFMAiQAjIyjzbkF/SIG=11re7hg7o/EXP=1283627643/**http%3a/s3.images.com/huge.88.4434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2286000"/>
            <a:ext cx="2349500" cy="3524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So What Is Spend Down?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NOT</a:t>
            </a:r>
            <a:r>
              <a:rPr lang="en-US" dirty="0" smtClean="0"/>
              <a:t> Spin Down - no planning default, i.e. assets sold or used up until Applicant eligible</a:t>
            </a:r>
          </a:p>
          <a:p>
            <a:r>
              <a:rPr lang="en-US" dirty="0" smtClean="0"/>
              <a:t>Spend Down – Converting countable resources into </a:t>
            </a:r>
            <a:r>
              <a:rPr lang="en-US" i="1" dirty="0" smtClean="0"/>
              <a:t>exempt</a:t>
            </a:r>
            <a:r>
              <a:rPr lang="en-US" dirty="0" smtClean="0"/>
              <a:t> resources (or occasionally into income)</a:t>
            </a:r>
          </a:p>
          <a:p>
            <a:r>
              <a:rPr lang="en-US" dirty="0" smtClean="0"/>
              <a:t>When are countable resources determined?  12:01 a.m. the first day of the month the application is filed</a:t>
            </a:r>
          </a:p>
          <a:p>
            <a:r>
              <a:rPr lang="en-US" dirty="0" smtClean="0"/>
              <a:t>This date also establishes the </a:t>
            </a:r>
            <a:r>
              <a:rPr lang="en-US" i="1" dirty="0" smtClean="0"/>
              <a:t>Look Back Date</a:t>
            </a:r>
            <a:r>
              <a:rPr lang="en-US" dirty="0" smtClean="0"/>
              <a:t> (later)</a:t>
            </a:r>
          </a:p>
          <a:p>
            <a:pPr algn="ctr">
              <a:buNone/>
            </a:pPr>
            <a:r>
              <a:rPr lang="en-US" i="1" dirty="0" smtClean="0">
                <a:solidFill>
                  <a:srgbClr val="C00000"/>
                </a:solidFill>
              </a:rPr>
              <a:t>Application Date </a:t>
            </a:r>
            <a:r>
              <a:rPr lang="en-US" i="1" dirty="0" smtClean="0">
                <a:solidFill>
                  <a:srgbClr val="002060"/>
                </a:solidFill>
              </a:rPr>
              <a:t>Is Critical &amp; in Applicant’s Control</a:t>
            </a:r>
            <a:endParaRPr lang="en-US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010400" cy="8382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What Are Exempt Resources?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447800"/>
            <a:ext cx="6019800" cy="5257800"/>
          </a:xfrm>
        </p:spPr>
        <p:txBody>
          <a:bodyPr>
            <a:normAutofit fontScale="85000" lnSpcReduction="10000"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i="1" dirty="0" smtClean="0"/>
              <a:t>Things Applicant Can Spend Countable Resources On</a:t>
            </a:r>
          </a:p>
          <a:p>
            <a:pPr marL="731838" indent="-273050"/>
            <a:r>
              <a:rPr lang="en-US" dirty="0" smtClean="0"/>
              <a:t>The homestead – up to $500,000 equity</a:t>
            </a:r>
          </a:p>
          <a:p>
            <a:pPr marL="731838" indent="-273050"/>
            <a:r>
              <a:rPr lang="en-US" dirty="0" smtClean="0"/>
              <a:t>A car regardless of value (Medicaid Cadillac)</a:t>
            </a:r>
          </a:p>
          <a:p>
            <a:pPr marL="731838" indent="-273050"/>
            <a:r>
              <a:rPr lang="en-US" dirty="0" smtClean="0"/>
              <a:t>Personal effects (no Picasso’s, no Ming vases, etc)</a:t>
            </a:r>
          </a:p>
          <a:p>
            <a:pPr marL="731838" indent="-273050"/>
            <a:r>
              <a:rPr lang="en-US" dirty="0" smtClean="0"/>
              <a:t>Prepaid funeral contract – must be irrevocable</a:t>
            </a:r>
          </a:p>
          <a:p>
            <a:pPr marL="731838" indent="-273050"/>
            <a:r>
              <a:rPr lang="en-US" dirty="0" smtClean="0"/>
              <a:t>Burial accounts – up to $1,500 each family member</a:t>
            </a:r>
          </a:p>
          <a:p>
            <a:pPr marL="731838" indent="-273050"/>
            <a:r>
              <a:rPr lang="en-US" dirty="0" smtClean="0"/>
              <a:t>Cemetery plots – for Applicant &amp; family</a:t>
            </a:r>
          </a:p>
          <a:p>
            <a:pPr marL="731838" indent="-273050"/>
            <a:r>
              <a:rPr lang="en-US" dirty="0" smtClean="0"/>
              <a:t>(For now) transfers made under UTMA</a:t>
            </a:r>
          </a:p>
          <a:p>
            <a:pPr algn="ctr">
              <a:buNone/>
            </a:pPr>
            <a:r>
              <a:rPr lang="en-US" i="1" dirty="0" smtClean="0">
                <a:solidFill>
                  <a:srgbClr val="002060"/>
                </a:solidFill>
              </a:rPr>
              <a:t>But be wary of </a:t>
            </a:r>
            <a:r>
              <a:rPr lang="en-US" i="1" dirty="0" smtClean="0">
                <a:solidFill>
                  <a:srgbClr val="C00000"/>
                </a:solidFill>
              </a:rPr>
              <a:t>Uncompensated Transfers</a:t>
            </a:r>
            <a:endParaRPr lang="en-US" i="1" dirty="0">
              <a:solidFill>
                <a:srgbClr val="C00000"/>
              </a:solidFill>
            </a:endParaRPr>
          </a:p>
        </p:txBody>
      </p:sp>
      <p:pic>
        <p:nvPicPr>
          <p:cNvPr id="9218" name="Picture 2" descr="Cadillac Cts amazing ca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52600"/>
            <a:ext cx="2667000" cy="2000250"/>
          </a:xfrm>
          <a:prstGeom prst="rect">
            <a:avLst/>
          </a:prstGeom>
          <a:noFill/>
        </p:spPr>
      </p:pic>
      <p:pic>
        <p:nvPicPr>
          <p:cNvPr id="9220" name="Picture 4" descr="3005 CR 7550 - Lubbock, TX 794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191000"/>
            <a:ext cx="2857500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What Is an Uncompensated Transfer?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6553200" cy="48768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Simple definition: Gift made to qualify for Medicaid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Medicaid presumption: All gifts are for that purpose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Look Back Period: Five years from Look Back Date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Partial Uncompensated Transfer: Overpayment for goods or services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Transfer for FMV:  Not uncompensated, not a gift (</a:t>
            </a:r>
            <a:r>
              <a:rPr lang="en-US" i="1" dirty="0" smtClean="0"/>
              <a:t>May include irrevocably contracted future services</a:t>
            </a:r>
            <a:r>
              <a:rPr lang="en-US" dirty="0" smtClean="0"/>
              <a:t>)</a:t>
            </a:r>
          </a:p>
        </p:txBody>
      </p:sp>
      <p:pic>
        <p:nvPicPr>
          <p:cNvPr id="8194" name="Picture 2" descr="http://rds.yahoo.com/_ylt=A0WTb_sIS4FMvhwAooujzbkF/SIG=12hmi0js4/EXP=1283628168/**http%3a/farm4.static.flickr.com/3295/3086841697_5359d828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2743200"/>
            <a:ext cx="2463800" cy="246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1537</TotalTime>
  <Words>1305</Words>
  <Application>Microsoft Office PowerPoint</Application>
  <PresentationFormat>On-screen Show (4:3)</PresentationFormat>
  <Paragraphs>155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Elder Law Issues</vt:lpstr>
      <vt:lpstr>Introduction</vt:lpstr>
      <vt:lpstr>Who Should be Concerned About Medicaid?</vt:lpstr>
      <vt:lpstr>Who Should be Concerned About Medicaid?</vt:lpstr>
      <vt:lpstr>Who Qualifies for Medicaid Long-Term Care?</vt:lpstr>
      <vt:lpstr>Who Qualifies for Medicaid Long-Term Care?</vt:lpstr>
      <vt:lpstr>So What Is Spend Down?</vt:lpstr>
      <vt:lpstr>What Are Exempt Resources?</vt:lpstr>
      <vt:lpstr>What Is an Uncompensated Transfer?</vt:lpstr>
      <vt:lpstr>Consequences of Uncompensated Transfers?</vt:lpstr>
      <vt:lpstr>Consequences of Uncompensated Transfers?</vt:lpstr>
      <vt:lpstr>What is Medicaid Estate Recovery?</vt:lpstr>
      <vt:lpstr>What About Long Term Care Insurance?</vt:lpstr>
      <vt:lpstr>Long Term Care Insurance</vt:lpstr>
      <vt:lpstr>Long Term Care Insurance</vt:lpstr>
      <vt:lpstr>Texas Partnership LTC Insurance</vt:lpstr>
      <vt:lpstr>Texas Partnership LTC Insurance Companies www.tdi.state.tx.us/consumer/hicap/partnershipcomp.html</vt:lpstr>
      <vt:lpstr>Long Term Care Insurance</vt:lpstr>
      <vt:lpstr>Strategies to Maximize Preserved Assets Under Medicaid</vt:lpstr>
      <vt:lpstr>Philosophy of Nathan Ziegler &amp; Associates</vt:lpstr>
      <vt:lpstr>Philosophy of Nathan Ziegler &amp; Associates</vt:lpstr>
      <vt:lpstr>Elder Law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Elder Law Issues</dc:title>
  <dc:creator>l.franks</dc:creator>
  <cp:lastModifiedBy>l.franks</cp:lastModifiedBy>
  <cp:revision>64</cp:revision>
  <dcterms:created xsi:type="dcterms:W3CDTF">2010-04-06T23:48:11Z</dcterms:created>
  <dcterms:modified xsi:type="dcterms:W3CDTF">2010-10-21T20:46:40Z</dcterms:modified>
</cp:coreProperties>
</file>