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7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C32096-2CD5-4EA2-9C8A-256C32E91B8C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4B51903-42DD-443C-8890-2151E6085F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//upload.wikimedia.org/wikipedia/commons/9/95/Theoreticaltownshipmap.gi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Deeds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dirty="0" smtClean="0"/>
              <a:t>. Warranties of Title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12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 Signatures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41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6.  Acknowledgment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98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077200" cy="2743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Deeds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[continued]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19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Seal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Not required under modern law.</a:t>
            </a:r>
            <a:endParaRPr lang="en-US" b="1" dirty="0"/>
          </a:p>
        </p:txBody>
      </p:sp>
      <p:pic>
        <p:nvPicPr>
          <p:cNvPr id="2050" name="Picture 2" descr="http://t1.gstatic.com/images?q=tbn:ANd9GcRgXvpwTCcUVkir33rChhq168WALUno7UWACq8PHIJVTuaMDdhC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01637"/>
            <a:ext cx="329068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4/45/Byzantine_-_Seal_Ring_-_Walters_571053_-_Profil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7" t="29519" r="25466" b="21014"/>
          <a:stretch/>
        </p:blipFill>
        <p:spPr bwMode="auto">
          <a:xfrm>
            <a:off x="1143000" y="3919182"/>
            <a:ext cx="2743201" cy="237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4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 Signatures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Grantor = yes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Grantee = no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011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Witnesses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States vary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02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4.  Acknowledgment/Notarization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States vary whether it is essential for valid deed.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Often, required to file in public records.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04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Formalities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</a:t>
            </a:r>
            <a:r>
              <a:rPr lang="en-US" b="1" dirty="0" smtClean="0"/>
              <a:t>.  Delivery to Grantee and Acceptance by Grantee</a:t>
            </a:r>
          </a:p>
          <a:p>
            <a:pPr marL="11887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76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</p:txBody>
      </p:sp>
      <p:pic>
        <p:nvPicPr>
          <p:cNvPr id="3074" name="Picture 2" descr="http://spendsavelive.com/assets/2009/6/10/escrow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467341" cy="45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7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/>
          </a:p>
        </p:txBody>
      </p:sp>
      <p:pic>
        <p:nvPicPr>
          <p:cNvPr id="1026" name="Picture 2" descr="http://upload.wikimedia.org/wikipedia/commons/thumb/e/e4/Chorin_deed_1273.JPG/220px-Chorin_deed_1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07" y="1752600"/>
            <a:ext cx="4152900" cy="460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9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Description of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  Metes and Bounds</a:t>
            </a:r>
          </a:p>
          <a:p>
            <a:pPr marL="118872" indent="0">
              <a:buNone/>
            </a:pPr>
            <a:endParaRPr lang="en-US" b="1" dirty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Beginning </a:t>
            </a:r>
            <a:r>
              <a:rPr lang="en-US" b="1" dirty="0"/>
              <a:t>with a corner at the intersection of two stone walls near an apple tree on the north side of Muddy Creek road one mile above the junction of Muddy and </a:t>
            </a:r>
            <a:r>
              <a:rPr lang="en-US" b="1" dirty="0" smtClean="0"/>
              <a:t>Clear Creeks</a:t>
            </a:r>
            <a:r>
              <a:rPr lang="en-US" b="1" dirty="0"/>
              <a:t>, north for 150 rods to the end of the stone wall bordering the road, then northwest along a line to a large standing rock on the corner of John Smith's place, thence west 150 rods to the corner of a barn near a large oak tree, thence south to Muddy Creek road, thence down the side of the creek road to the starting point</a:t>
            </a:r>
            <a:r>
              <a:rPr lang="en-US" b="1" dirty="0" smtClean="0"/>
              <a:t>.</a:t>
            </a:r>
            <a:r>
              <a:rPr lang="en-US" i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91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 Rectangular Survey (Government) System</a:t>
            </a:r>
          </a:p>
          <a:p>
            <a:pPr marL="118872" indent="0">
              <a:buNone/>
            </a:pPr>
            <a:endParaRPr lang="en-US" b="1" dirty="0"/>
          </a:p>
        </p:txBody>
      </p:sp>
      <p:pic>
        <p:nvPicPr>
          <p:cNvPr id="7170" name="Picture 2" descr="File:Theoreticaltownshipmap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8" t="15761" r="5431" b="2328"/>
          <a:stretch/>
        </p:blipFill>
        <p:spPr bwMode="auto">
          <a:xfrm>
            <a:off x="4648200" y="2667000"/>
            <a:ext cx="382088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733800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 ½ of the NW ¼ of the </a:t>
            </a:r>
            <a:br>
              <a:rPr lang="en-US" b="1" dirty="0" smtClean="0"/>
            </a:br>
            <a:r>
              <a:rPr lang="en-US" b="1" dirty="0" smtClean="0"/>
              <a:t>SW1/4 of Section 8, 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81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.  Lot and Block – Plat Maps</a:t>
            </a:r>
          </a:p>
          <a:p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/>
              <a:t>	</a:t>
            </a:r>
            <a:endParaRPr lang="en-US" b="1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891" y="4343400"/>
            <a:ext cx="49244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263" y="2590800"/>
            <a:ext cx="4986405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486400" y="3929063"/>
            <a:ext cx="609600" cy="1328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7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Ohio Statutory General Warranty</a:t>
            </a:r>
            <a:br>
              <a:rPr lang="en-US" dirty="0" smtClean="0"/>
            </a:br>
            <a:r>
              <a:rPr lang="en-US" dirty="0" smtClean="0"/>
              <a:t>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/>
              <a:t>. . . . . . (marital status), of . . . . . . . County,. . . . . . for valuable consideration paid, grant(s), with general warranty covenants, to . . . . ., whose tax-mailing address is . . . </a:t>
            </a:r>
            <a:r>
              <a:rPr lang="en-US" sz="3800" b="1" dirty="0" smtClean="0"/>
              <a:t>, </a:t>
            </a:r>
            <a:r>
              <a:rPr lang="en-US" sz="3800" b="1" dirty="0"/>
              <a:t>the following real property: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b="1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800" b="1" dirty="0"/>
              <a:t>(description of land or interest therein and encumbrances, reservations, and exceptions, if any)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/>
              <a:t>Prior Instrument Reference: Volume . . . ., Page . . 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/>
              <a:t>. . . . . ., wife (husband) of the grantor, releases all rights of dower therein.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/>
              <a:t>Executed this . . . . . . . day of . . . . . </a:t>
            </a:r>
            <a:r>
              <a:rPr lang="en-US" sz="3800" b="1" dirty="0" smtClean="0"/>
              <a:t>..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 smtClean="0"/>
              <a:t>. </a:t>
            </a:r>
            <a:r>
              <a:rPr lang="en-US" sz="3800" b="1" dirty="0"/>
              <a:t>. . . . . . . . . . . . . . . . . . . . . . . . </a:t>
            </a:r>
            <a:r>
              <a:rPr lang="en-US" sz="3800" b="1" dirty="0" smtClean="0"/>
              <a:t>.</a:t>
            </a:r>
            <a:endParaRPr lang="en-US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800" b="1" dirty="0"/>
              <a:t>(Signature of Grantor)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b="1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800" b="1" dirty="0"/>
              <a:t>(Execution in accordance with Chapter 5301. of the Revised Code</a:t>
            </a:r>
            <a:r>
              <a:rPr lang="en-US" sz="3800" b="1" dirty="0" smtClean="0"/>
              <a:t>)”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0764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Warranty Deed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Grantor personally makes the “standard” warranties regarding the title being transferred.</a:t>
            </a:r>
          </a:p>
        </p:txBody>
      </p:sp>
    </p:spTree>
    <p:extLst>
      <p:ext uri="{BB962C8B-B14F-4D97-AF65-F5344CB8AC3E}">
        <p14:creationId xmlns:p14="http://schemas.microsoft.com/office/powerpoint/2010/main" val="6490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  Special or Limited Warranty Deed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Grantor personally makes some, but not all, of the “standard” warranties regarding the title being transferred.</a:t>
            </a:r>
          </a:p>
        </p:txBody>
      </p:sp>
    </p:spTree>
    <p:extLst>
      <p:ext uri="{BB962C8B-B14F-4D97-AF65-F5344CB8AC3E}">
        <p14:creationId xmlns:p14="http://schemas.microsoft.com/office/powerpoint/2010/main" val="1581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 Quitclaim Deed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Grantor conveys what the grantor has but does not warrant that the grantor has anything.</a:t>
            </a:r>
          </a:p>
          <a:p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41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The Premises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Designation of parties</a:t>
            </a:r>
          </a:p>
          <a:p>
            <a:pPr lvl="1"/>
            <a:r>
              <a:rPr lang="en-US" b="1" dirty="0" smtClean="0"/>
              <a:t>Words of grant</a:t>
            </a:r>
          </a:p>
          <a:p>
            <a:pPr lvl="1"/>
            <a:r>
              <a:rPr lang="en-US" b="1" dirty="0" smtClean="0"/>
              <a:t>Description of land</a:t>
            </a:r>
          </a:p>
          <a:p>
            <a:pPr lvl="1"/>
            <a:r>
              <a:rPr lang="en-US" b="1" dirty="0" smtClean="0"/>
              <a:t>Estate granted</a:t>
            </a:r>
          </a:p>
          <a:p>
            <a:pPr lvl="1"/>
            <a:r>
              <a:rPr lang="en-US" b="1" dirty="0" smtClean="0"/>
              <a:t>Consideration paid</a:t>
            </a:r>
          </a:p>
          <a:p>
            <a:pPr lvl="2"/>
            <a:r>
              <a:rPr lang="en-US" b="1" dirty="0" smtClean="0"/>
              <a:t>Typically, just nominal, not actual price paid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98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  Habendum</a:t>
            </a:r>
          </a:p>
          <a:p>
            <a:pPr marL="118872" indent="0">
              <a:buNone/>
            </a:pPr>
            <a:endParaRPr lang="en-US" b="1" dirty="0"/>
          </a:p>
          <a:p>
            <a:pPr lvl="1"/>
            <a:r>
              <a:rPr lang="en-US" b="1" dirty="0" smtClean="0"/>
              <a:t>Statement of limitations if estate is not fee simple.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3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Typical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Reddendum</a:t>
            </a:r>
          </a:p>
          <a:p>
            <a:endParaRPr lang="en-US" b="1" dirty="0"/>
          </a:p>
          <a:p>
            <a:pPr lvl="1"/>
            <a:r>
              <a:rPr lang="en-US" b="1" dirty="0" smtClean="0"/>
              <a:t>Portions of estate the grantor is retaining.</a:t>
            </a:r>
          </a:p>
          <a:p>
            <a:pPr marL="118872" indent="0">
              <a:buNone/>
            </a:pP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0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226</TotalTime>
  <Words>538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Deeds</vt:lpstr>
      <vt:lpstr>Brief History</vt:lpstr>
      <vt:lpstr>Ohio Statutory General Warranty Deed</vt:lpstr>
      <vt:lpstr>Types of Deeds</vt:lpstr>
      <vt:lpstr>Types of Deeds</vt:lpstr>
      <vt:lpstr>Types of Deeds</vt:lpstr>
      <vt:lpstr>Elements of Typical Deed</vt:lpstr>
      <vt:lpstr>Elements of Typical Deed</vt:lpstr>
      <vt:lpstr>Elements of Typical Deed</vt:lpstr>
      <vt:lpstr>Elements of Typical Deed</vt:lpstr>
      <vt:lpstr>Elements of Typical Deed</vt:lpstr>
      <vt:lpstr>Elements of Typical Deed</vt:lpstr>
      <vt:lpstr>Deeds  [continued]</vt:lpstr>
      <vt:lpstr>Execution Formalities</vt:lpstr>
      <vt:lpstr>Execution Formalities</vt:lpstr>
      <vt:lpstr>Execution Formalities</vt:lpstr>
      <vt:lpstr>Execution Formalities</vt:lpstr>
      <vt:lpstr>Execution Formalities</vt:lpstr>
      <vt:lpstr>Escrow</vt:lpstr>
      <vt:lpstr>Legal Description of Property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W. Beyer</dc:creator>
  <cp:lastModifiedBy>Gerry W. Beyer</cp:lastModifiedBy>
  <cp:revision>12</cp:revision>
  <dcterms:created xsi:type="dcterms:W3CDTF">2012-04-16T19:39:47Z</dcterms:created>
  <dcterms:modified xsi:type="dcterms:W3CDTF">2012-04-17T20:33:59Z</dcterms:modified>
</cp:coreProperties>
</file>