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97" r:id="rId3"/>
    <p:sldId id="292" r:id="rId4"/>
    <p:sldId id="294" r:id="rId5"/>
    <p:sldId id="295" r:id="rId6"/>
    <p:sldId id="296" r:id="rId7"/>
    <p:sldId id="29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300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302" r:id="rId37"/>
    <p:sldId id="573" r:id="rId38"/>
    <p:sldId id="575" r:id="rId39"/>
    <p:sldId id="298" r:id="rId40"/>
    <p:sldId id="286" r:id="rId41"/>
    <p:sldId id="287" r:id="rId42"/>
    <p:sldId id="288" r:id="rId43"/>
    <p:sldId id="289" r:id="rId44"/>
    <p:sldId id="290" r:id="rId45"/>
    <p:sldId id="291" r:id="rId46"/>
    <p:sldId id="293" r:id="rId4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67" d="100"/>
          <a:sy n="67" d="100"/>
        </p:scale>
        <p:origin x="1210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7071"/>
          </a:xfrm>
          <a:prstGeom prst="rect">
            <a:avLst/>
          </a:prstGeom>
        </p:spPr>
        <p:txBody>
          <a:bodyPr vert="horz" lIns="92820" tIns="46411" rIns="92820" bIns="464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7071"/>
          </a:xfrm>
          <a:prstGeom prst="rect">
            <a:avLst/>
          </a:prstGeom>
        </p:spPr>
        <p:txBody>
          <a:bodyPr vert="horz" lIns="92820" tIns="46411" rIns="92820" bIns="46411" rtlCol="0"/>
          <a:lstStyle>
            <a:lvl1pPr algn="r">
              <a:defRPr sz="1200"/>
            </a:lvl1pPr>
          </a:lstStyle>
          <a:p>
            <a:fld id="{C44D0791-BFAA-464D-8F32-4AE0E0AF12F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5225"/>
            <a:ext cx="4186238" cy="3141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0" tIns="46411" rIns="92820" bIns="464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5"/>
            <a:ext cx="5563870" cy="3665458"/>
          </a:xfrm>
          <a:prstGeom prst="rect">
            <a:avLst/>
          </a:prstGeom>
        </p:spPr>
        <p:txBody>
          <a:bodyPr vert="horz" lIns="92820" tIns="46411" rIns="92820" bIns="464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13763" cy="467070"/>
          </a:xfrm>
          <a:prstGeom prst="rect">
            <a:avLst/>
          </a:prstGeom>
        </p:spPr>
        <p:txBody>
          <a:bodyPr vert="horz" lIns="92820" tIns="46411" rIns="92820" bIns="464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1"/>
            <a:ext cx="3013763" cy="467070"/>
          </a:xfrm>
          <a:prstGeom prst="rect">
            <a:avLst/>
          </a:prstGeom>
        </p:spPr>
        <p:txBody>
          <a:bodyPr vert="horz" lIns="92820" tIns="46411" rIns="92820" bIns="46411" rtlCol="0" anchor="b"/>
          <a:lstStyle>
            <a:lvl1pPr algn="r">
              <a:defRPr sz="1200"/>
            </a:lvl1pPr>
          </a:lstStyle>
          <a:p>
            <a:fld id="{8D10251E-CDA8-40AC-A265-8F35F78C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51E-CDA8-40AC-A265-8F35F78CCB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A999-0D1F-480A-82A3-AEF1541E3BFD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Estate Planning Documents -- Gerry W. Beyer</a:t>
            </a:r>
          </a:p>
        </p:txBody>
      </p:sp>
    </p:spTree>
    <p:extLst>
      <p:ext uri="{BB962C8B-B14F-4D97-AF65-F5344CB8AC3E}">
        <p14:creationId xmlns:p14="http://schemas.microsoft.com/office/powerpoint/2010/main" val="291775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7560-45FC-4167-A566-677703EB7A0A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0744-39AD-4100-9A21-7E461FAFEF50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4FA7-582F-4009-B38E-8C417CFC2FAA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2ACD-163E-4DCD-AD26-9F7E910BCAC9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855A-320D-4F6C-8B32-D4A249623F1F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462-18AB-49E7-BE33-AE9B577DA3D5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FB1D-EBDD-4730-A68A-DF1905496874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3FC0-AEBD-49A9-A359-46B94CD92FE6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733-7FC4-4E37-AFBE-B6BB06DBB74F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A10-1BC0-4953-BFA8-C038110EA349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8A5BC78-0440-49CA-8F90-3C1659DB3B05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4D2545-A907-49AD-9057-4B03379EB76E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Mid-Term Review Session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800350"/>
            <a:ext cx="3657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530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b="1" dirty="0"/>
              <a:t>[continued]</a:t>
            </a:r>
          </a:p>
          <a:p>
            <a:pPr marL="118872" indent="0">
              <a:buNone/>
            </a:pPr>
            <a:endParaRPr lang="en-US" sz="2400" b="1" dirty="0"/>
          </a:p>
          <a:p>
            <a:pPr lvl="1"/>
            <a:r>
              <a:rPr lang="en-US" b="1" dirty="0"/>
              <a:t>ART children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Heir murders intestate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Heir fails to survive intestate by 120 hours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Advancement</a:t>
            </a:r>
          </a:p>
          <a:p>
            <a:pPr marL="457200" lvl="1" indent="0" algn="r">
              <a:buNone/>
            </a:pPr>
            <a:r>
              <a:rPr lang="en-US" b="1" dirty="0"/>
              <a:t>[continued]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9403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400" b="1" dirty="0"/>
              <a:t>[continued]</a:t>
            </a:r>
          </a:p>
          <a:p>
            <a:pPr marL="118872" indent="0">
              <a:buNone/>
            </a:pPr>
            <a:endParaRPr lang="en-US" sz="2400" b="1" dirty="0"/>
          </a:p>
          <a:p>
            <a:pPr lvl="1"/>
            <a:r>
              <a:rPr lang="en-US" b="1" dirty="0"/>
              <a:t>Disclaimer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Non-U.S. citizen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Heir born after intestate’s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38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/>
              <a:t>3.  Was intestate married at time of death?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/>
              <a:t>If yes, follow “community” and “separate” property schemes.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If no, follow “individual” property scheme.</a:t>
            </a:r>
            <a:br>
              <a:rPr lang="en-US" b="1" dirty="0"/>
            </a:br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7203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b="1" dirty="0"/>
              <a:t>Community Property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1.	No surviving descendants</a:t>
            </a:r>
          </a:p>
          <a:p>
            <a:endParaRPr lang="en-US" b="1" dirty="0"/>
          </a:p>
          <a:p>
            <a:pPr lvl="1"/>
            <a:r>
              <a:rPr lang="en-US" b="1" dirty="0"/>
              <a:t>SS inherits all of DS’s community [SS ends up owning all community property].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607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 algn="ctr">
              <a:buNone/>
            </a:pPr>
            <a:r>
              <a:rPr lang="en-US" b="1" dirty="0"/>
              <a:t>Community Property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2.	At least one surviving descendant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/>
              <a:t>Only marital descendants = SS inherits all of DS’s community property (SS ends up owning all community property).</a:t>
            </a:r>
          </a:p>
          <a:p>
            <a:pPr lvl="1"/>
            <a:r>
              <a:rPr lang="en-US" b="1" dirty="0"/>
              <a:t>At least one non-marital descendant = DS’s descendants inherit DS’s community (SS inherits none of the community; SS still has his/her ½).</a:t>
            </a:r>
          </a:p>
          <a:p>
            <a:pPr lvl="1"/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774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US" b="1" dirty="0"/>
              <a:t>Separate Property</a:t>
            </a:r>
          </a:p>
          <a:p>
            <a:pPr marL="118872" indent="0" algn="ctr">
              <a:lnSpc>
                <a:spcPct val="110000"/>
              </a:lnSpc>
              <a:buNone/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1.  At least one surviving descendant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Personal Property 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Surviving Spouse = 1/3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Descendants = 2/3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Real Property 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Surviving Spouse = Life estate in 1/3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Descendants = 2/3 (outright) plus remainder of SS’s life estate.</a:t>
            </a:r>
          </a:p>
          <a:p>
            <a:pPr marL="118872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7408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b="1" dirty="0"/>
              <a:t>Separate Property</a:t>
            </a:r>
          </a:p>
          <a:p>
            <a:pPr marL="118872" indent="0" algn="ctr">
              <a:buNone/>
            </a:pPr>
            <a:endParaRPr lang="en-US" b="1" dirty="0"/>
          </a:p>
          <a:p>
            <a:r>
              <a:rPr lang="en-US" b="1" dirty="0"/>
              <a:t>2.  No surviving descendants</a:t>
            </a:r>
          </a:p>
          <a:p>
            <a:pPr lvl="1"/>
            <a:r>
              <a:rPr lang="en-US" b="1" dirty="0"/>
              <a:t>Personal Property </a:t>
            </a:r>
          </a:p>
          <a:p>
            <a:pPr lvl="2"/>
            <a:r>
              <a:rPr lang="en-US" b="1" dirty="0"/>
              <a:t>Surviving Spouse = 100%</a:t>
            </a:r>
          </a:p>
          <a:p>
            <a:pPr lvl="1"/>
            <a:r>
              <a:rPr lang="en-US" b="1" dirty="0"/>
              <a:t>Real Property </a:t>
            </a:r>
          </a:p>
          <a:p>
            <a:pPr lvl="2"/>
            <a:r>
              <a:rPr lang="en-US" b="1" dirty="0"/>
              <a:t>Surviving Spouse = ½</a:t>
            </a:r>
          </a:p>
          <a:p>
            <a:pPr lvl="2"/>
            <a:r>
              <a:rPr lang="en-US" b="1" dirty="0"/>
              <a:t>Parents, siblings, and their descendants = ½ using the individual property scheme.</a:t>
            </a:r>
          </a:p>
          <a:p>
            <a:pPr lvl="3"/>
            <a:r>
              <a:rPr lang="en-US" b="1" dirty="0"/>
              <a:t>Note:  If no parents or their descendants, then all to SS.</a:t>
            </a:r>
          </a:p>
          <a:p>
            <a:pPr lvl="2"/>
            <a:endParaRPr lang="en-US" b="1" dirty="0"/>
          </a:p>
          <a:p>
            <a:pPr marL="118872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295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 algn="ctr">
              <a:buNone/>
            </a:pPr>
            <a:r>
              <a:rPr lang="en-US" b="1" dirty="0"/>
              <a:t>Individual Property</a:t>
            </a:r>
          </a:p>
          <a:p>
            <a:pPr marL="118872" indent="0" algn="ctr">
              <a:buNone/>
            </a:pPr>
            <a:endParaRPr lang="en-US" b="1" dirty="0"/>
          </a:p>
          <a:p>
            <a:pPr marL="633222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b="1" dirty="0"/>
              <a:t>Descendants</a:t>
            </a:r>
          </a:p>
          <a:p>
            <a:pPr marL="633222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b="1" dirty="0"/>
              <a:t>Parents</a:t>
            </a:r>
          </a:p>
          <a:p>
            <a:pPr marL="633222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b="1" dirty="0"/>
              <a:t>If one parent predeceased, ½ to surviving parent and ½ to siblings and their descendants.</a:t>
            </a:r>
          </a:p>
          <a:p>
            <a:pPr marL="1191006" lvl="2" indent="-514350"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b="1" dirty="0"/>
              <a:t>If no siblings or their descendants, all to surviving parent.</a:t>
            </a:r>
          </a:p>
          <a:p>
            <a:pPr marL="633222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b="1" dirty="0"/>
              <a:t>If both parents predeceased, all to siblings and their descendants.</a:t>
            </a:r>
          </a:p>
          <a:p>
            <a:pPr marL="633222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b="1" dirty="0"/>
              <a:t>Grandparents and their descendants, etc., etc.</a:t>
            </a:r>
          </a:p>
          <a:p>
            <a:pPr marL="633222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b="1" dirty="0"/>
              <a:t>Escheat</a:t>
            </a:r>
          </a:p>
          <a:p>
            <a:pPr marL="118872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304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 algn="ctr">
              <a:buNone/>
            </a:pPr>
            <a:r>
              <a:rPr lang="en-US" b="1" dirty="0"/>
              <a:t>Type of Distribution</a:t>
            </a:r>
          </a:p>
          <a:p>
            <a:pPr marL="118872" indent="0" algn="ctr">
              <a:buNone/>
            </a:pPr>
            <a:endParaRPr lang="en-US" b="1" dirty="0"/>
          </a:p>
          <a:p>
            <a:pPr marL="633222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b="1" dirty="0"/>
              <a:t>Per stirpes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Tx/>
            </a:pPr>
            <a:r>
              <a:rPr lang="en-US" b="1" dirty="0"/>
              <a:t>divide into shares at first generation</a:t>
            </a:r>
          </a:p>
          <a:p>
            <a:pPr marL="633222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b="1" dirty="0"/>
              <a:t>Per capita with representation</a:t>
            </a:r>
          </a:p>
          <a:p>
            <a:pPr lvl="1">
              <a:lnSpc>
                <a:spcPct val="120000"/>
              </a:lnSpc>
              <a:buClrTx/>
            </a:pPr>
            <a:r>
              <a:rPr lang="en-US" b="1" dirty="0"/>
              <a:t>divide into shares at first generation with survivors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Tx/>
            </a:pPr>
            <a:r>
              <a:rPr lang="en-US" b="1" dirty="0"/>
              <a:t>Texas approach</a:t>
            </a:r>
          </a:p>
          <a:p>
            <a:pPr marL="633222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b="1" dirty="0"/>
              <a:t>Per capita at each generation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Tx/>
            </a:pPr>
            <a:r>
              <a:rPr lang="en-US" b="1" dirty="0"/>
              <a:t>divide into shares at first generation with survivors but then pool shares created for deceased members</a:t>
            </a:r>
          </a:p>
          <a:p>
            <a:pPr marL="118872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3152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1.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124450" cy="385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8663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453D2-2C45-4426-92B9-A0BAA539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D0C8D-87A1-4FCD-B6A8-F7E5C3BC0E7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730833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4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2.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300288"/>
            <a:ext cx="474065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912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3.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486024"/>
            <a:ext cx="7347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7549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4.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417086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017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5.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628900"/>
            <a:ext cx="718247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9570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B215F-A730-7C3C-E5C4-8FE444E28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Wills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5A1F3-0A4E-FB55-8BAB-BB970EB1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4404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Is will valid?</a:t>
            </a:r>
          </a:p>
          <a:p>
            <a:endParaRPr lang="en-US" b="1" dirty="0"/>
          </a:p>
          <a:p>
            <a:pPr lvl="1"/>
            <a:r>
              <a:rPr lang="en-US" b="1" dirty="0"/>
              <a:t>Legal capacity</a:t>
            </a:r>
          </a:p>
          <a:p>
            <a:pPr lvl="2"/>
            <a:r>
              <a:rPr lang="en-US" b="1" dirty="0"/>
              <a:t>18 years old</a:t>
            </a:r>
          </a:p>
          <a:p>
            <a:pPr lvl="2"/>
            <a:r>
              <a:rPr lang="en-US" b="1" dirty="0"/>
              <a:t>Married or divorced</a:t>
            </a:r>
          </a:p>
          <a:p>
            <a:pPr lvl="2"/>
            <a:r>
              <a:rPr lang="en-US" b="1" dirty="0"/>
              <a:t>Active duty military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86443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Is will valid?</a:t>
            </a:r>
          </a:p>
          <a:p>
            <a:endParaRPr lang="en-US" b="1" dirty="0"/>
          </a:p>
          <a:p>
            <a:pPr lvl="1"/>
            <a:r>
              <a:rPr lang="en-US" b="1" dirty="0"/>
              <a:t>Testamentary capacity</a:t>
            </a:r>
          </a:p>
          <a:p>
            <a:pPr lvl="2"/>
            <a:r>
              <a:rPr lang="en-US" b="1" dirty="0"/>
              <a:t>Understand what doing</a:t>
            </a:r>
          </a:p>
          <a:p>
            <a:pPr lvl="2"/>
            <a:r>
              <a:rPr lang="en-US" b="1" dirty="0"/>
              <a:t>Understand effect of what doing</a:t>
            </a:r>
          </a:p>
          <a:p>
            <a:pPr lvl="2"/>
            <a:r>
              <a:rPr lang="en-US" b="1" dirty="0"/>
              <a:t>Know nature and extent of property</a:t>
            </a:r>
          </a:p>
          <a:p>
            <a:pPr lvl="2"/>
            <a:r>
              <a:rPr lang="en-US" b="1" dirty="0"/>
              <a:t>Know natural object of bounty (heirs)</a:t>
            </a:r>
          </a:p>
          <a:p>
            <a:pPr lvl="2"/>
            <a:r>
              <a:rPr lang="en-US" b="1" dirty="0"/>
              <a:t>Do above simultaneously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21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Is will valid?</a:t>
            </a:r>
          </a:p>
          <a:p>
            <a:endParaRPr lang="en-US" b="1" dirty="0"/>
          </a:p>
          <a:p>
            <a:pPr lvl="1"/>
            <a:r>
              <a:rPr lang="en-US" b="1" dirty="0"/>
              <a:t>Testamentary intent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5046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b="1" dirty="0"/>
              <a:t>1.  Is will valid?</a:t>
            </a:r>
          </a:p>
          <a:p>
            <a:pPr lvl="1"/>
            <a:r>
              <a:rPr lang="en-US" b="1" dirty="0"/>
              <a:t>Formalities – Attested will</a:t>
            </a:r>
          </a:p>
          <a:p>
            <a:pPr lvl="2"/>
            <a:r>
              <a:rPr lang="en-US" b="1" dirty="0"/>
              <a:t>In writing</a:t>
            </a:r>
          </a:p>
          <a:p>
            <a:pPr lvl="2"/>
            <a:r>
              <a:rPr lang="en-US" b="1" dirty="0"/>
              <a:t>Signed by testator (or proxy)</a:t>
            </a:r>
          </a:p>
          <a:p>
            <a:pPr lvl="2"/>
            <a:r>
              <a:rPr lang="en-US" b="1" dirty="0"/>
              <a:t>2 witnesses</a:t>
            </a:r>
          </a:p>
          <a:p>
            <a:pPr lvl="3"/>
            <a:r>
              <a:rPr lang="en-US" b="1" dirty="0"/>
              <a:t>Above 14</a:t>
            </a:r>
          </a:p>
          <a:p>
            <a:pPr lvl="3"/>
            <a:r>
              <a:rPr lang="en-US" b="1" dirty="0"/>
              <a:t>Competent</a:t>
            </a:r>
          </a:p>
          <a:p>
            <a:pPr lvl="3"/>
            <a:r>
              <a:rPr lang="en-US" b="1" dirty="0"/>
              <a:t>Publication not required</a:t>
            </a:r>
          </a:p>
          <a:p>
            <a:pPr lvl="3"/>
            <a:r>
              <a:rPr lang="en-US" b="1" dirty="0"/>
              <a:t>Attest in testator’s conscious presence</a:t>
            </a:r>
          </a:p>
          <a:p>
            <a:pPr lvl="3"/>
            <a:r>
              <a:rPr lang="en-US" b="1" dirty="0"/>
              <a:t>Beneficiary as witness may lose some or all of gift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110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b="1" dirty="0"/>
              <a:t>1.  Is will valid?</a:t>
            </a:r>
          </a:p>
          <a:p>
            <a:pPr lvl="1"/>
            <a:r>
              <a:rPr lang="en-US" b="1" dirty="0"/>
              <a:t>Formalities – Holographic will</a:t>
            </a:r>
          </a:p>
          <a:p>
            <a:pPr lvl="2"/>
            <a:r>
              <a:rPr lang="en-US" b="1" dirty="0"/>
              <a:t>In testator’s handwriting (surplusage approach)</a:t>
            </a:r>
          </a:p>
          <a:p>
            <a:pPr lvl="2"/>
            <a:r>
              <a:rPr lang="en-US" b="1" dirty="0"/>
              <a:t>Signed by testator</a:t>
            </a:r>
          </a:p>
          <a:p>
            <a:pPr lvl="2"/>
            <a:r>
              <a:rPr lang="en-US" b="1" dirty="0"/>
              <a:t>No witnesses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848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Format of Mid-Term Exam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Review of intestate succession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Sample intestacy questions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Review of wills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Review of practice objective questions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Review of practice essay question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Open Q &amp; A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57270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b="1" dirty="0"/>
              <a:t>2.  Can will be contested?</a:t>
            </a:r>
          </a:p>
          <a:p>
            <a:pPr lvl="1"/>
            <a:r>
              <a:rPr lang="en-US" b="1" dirty="0"/>
              <a:t>Not meet requirements</a:t>
            </a:r>
          </a:p>
          <a:p>
            <a:pPr lvl="1"/>
            <a:r>
              <a:rPr lang="en-US" b="1" dirty="0"/>
              <a:t>Insane delusion</a:t>
            </a:r>
          </a:p>
          <a:p>
            <a:pPr lvl="1"/>
            <a:r>
              <a:rPr lang="en-US" b="1" dirty="0"/>
              <a:t>Undue influence</a:t>
            </a:r>
          </a:p>
          <a:p>
            <a:pPr lvl="1"/>
            <a:r>
              <a:rPr lang="en-US" b="1" dirty="0"/>
              <a:t>Duress</a:t>
            </a:r>
          </a:p>
          <a:p>
            <a:pPr lvl="1"/>
            <a:r>
              <a:rPr lang="en-US" b="1" dirty="0"/>
              <a:t>Fraud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1300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If will invalid (or does not dispose of entire estate), do intestate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38210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4625609"/>
          </a:xfrm>
        </p:spPr>
        <p:txBody>
          <a:bodyPr/>
          <a:lstStyle/>
          <a:p>
            <a:r>
              <a:rPr lang="en-US" b="1" dirty="0"/>
              <a:t>4.  If will valid, was it revoked (partially or totally)?</a:t>
            </a:r>
          </a:p>
          <a:p>
            <a:pPr lvl="1"/>
            <a:r>
              <a:rPr lang="en-US" b="1" dirty="0"/>
              <a:t>By operation of law</a:t>
            </a:r>
          </a:p>
          <a:p>
            <a:pPr lvl="2"/>
            <a:r>
              <a:rPr lang="en-US" b="1" dirty="0"/>
              <a:t>Divorce</a:t>
            </a:r>
          </a:p>
          <a:p>
            <a:pPr lvl="2"/>
            <a:r>
              <a:rPr lang="en-US" b="1" dirty="0"/>
              <a:t>Pretermitted child</a:t>
            </a:r>
          </a:p>
          <a:p>
            <a:pPr lvl="2"/>
            <a:r>
              <a:rPr lang="en-US" b="1" dirty="0"/>
              <a:t>Beneficiary predeceases (biologically or legally) (lapse)</a:t>
            </a:r>
          </a:p>
          <a:p>
            <a:pPr lvl="2"/>
            <a:r>
              <a:rPr lang="en-US" b="1" dirty="0"/>
              <a:t>Property not in estate (ademption)</a:t>
            </a:r>
          </a:p>
          <a:p>
            <a:pPr lvl="1"/>
            <a:r>
              <a:rPr lang="en-US" b="1" dirty="0"/>
              <a:t>By physical act (total only)</a:t>
            </a:r>
          </a:p>
          <a:p>
            <a:pPr lvl="1"/>
            <a:r>
              <a:rPr lang="en-US" b="1" dirty="0"/>
              <a:t>By subsequent writing (partial or total)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9118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4778009"/>
          </a:xfrm>
        </p:spPr>
        <p:txBody>
          <a:bodyPr>
            <a:normAutofit/>
          </a:bodyPr>
          <a:lstStyle/>
          <a:p>
            <a:r>
              <a:rPr lang="en-US" b="1" dirty="0"/>
              <a:t>5.  If will valid, look for following issues regarding proper distribution of property:</a:t>
            </a:r>
          </a:p>
          <a:p>
            <a:endParaRPr lang="en-US" b="1" dirty="0"/>
          </a:p>
          <a:p>
            <a:pPr lvl="1"/>
            <a:r>
              <a:rPr lang="en-US" b="1" dirty="0"/>
              <a:t>Ademption of specific gifts</a:t>
            </a:r>
          </a:p>
          <a:p>
            <a:pPr lvl="1"/>
            <a:r>
              <a:rPr lang="en-US" b="1" dirty="0"/>
              <a:t>Satisfaction of gifts</a:t>
            </a:r>
          </a:p>
          <a:p>
            <a:pPr lvl="1"/>
            <a:r>
              <a:rPr lang="en-US" b="1" dirty="0"/>
              <a:t>Effect of change in value</a:t>
            </a:r>
          </a:p>
          <a:p>
            <a:pPr lvl="1"/>
            <a:r>
              <a:rPr lang="en-US" b="1" dirty="0"/>
              <a:t>Interest on pecuniary gifts one year from death</a:t>
            </a:r>
          </a:p>
          <a:p>
            <a:pPr lvl="1"/>
            <a:r>
              <a:rPr lang="en-US" b="1" dirty="0"/>
              <a:t>Exoneration (not presumed)</a:t>
            </a:r>
          </a:p>
          <a:p>
            <a:pPr marL="457200" lvl="1" indent="0" algn="r">
              <a:buNone/>
            </a:pPr>
            <a:r>
              <a:rPr lang="en-US" b="1" dirty="0"/>
              <a:t>[continued]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4361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47780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/>
              <a:t>[continued]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/>
              <a:t>Abatement</a:t>
            </a:r>
          </a:p>
          <a:p>
            <a:pPr lvl="1"/>
            <a:r>
              <a:rPr lang="en-US" b="1" dirty="0"/>
              <a:t>Apportionment (taxes)</a:t>
            </a:r>
          </a:p>
          <a:p>
            <a:pPr lvl="1"/>
            <a:r>
              <a:rPr lang="en-US" b="1" dirty="0"/>
              <a:t>Divorce</a:t>
            </a:r>
          </a:p>
          <a:p>
            <a:pPr lvl="1"/>
            <a:r>
              <a:rPr lang="en-US" b="1" dirty="0"/>
              <a:t>Pretermitted children</a:t>
            </a:r>
          </a:p>
          <a:p>
            <a:pPr lvl="1"/>
            <a:r>
              <a:rPr lang="en-US" b="1" dirty="0"/>
              <a:t>Lapse (anti-lapse; cy pres)</a:t>
            </a:r>
          </a:p>
          <a:p>
            <a:pPr lvl="1"/>
            <a:r>
              <a:rPr lang="en-US" b="1" dirty="0"/>
              <a:t>Ambiguities (latent, patent, no apparent)</a:t>
            </a:r>
          </a:p>
          <a:p>
            <a:pPr marL="457200" lvl="1" indent="0" algn="r">
              <a:buNone/>
            </a:pPr>
            <a:r>
              <a:rPr lang="en-US" b="1" dirty="0"/>
              <a:t>[continued]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20762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305800" cy="49530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dirty="0"/>
              <a:t>[continued]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/>
              <a:t>Integration (external &amp; internal)</a:t>
            </a:r>
          </a:p>
          <a:p>
            <a:pPr lvl="1"/>
            <a:r>
              <a:rPr lang="en-US" b="1" dirty="0"/>
              <a:t>Incorporation by reference</a:t>
            </a:r>
          </a:p>
          <a:p>
            <a:pPr lvl="1"/>
            <a:r>
              <a:rPr lang="en-US" b="1" dirty="0"/>
              <a:t>Facts of independent significance</a:t>
            </a:r>
          </a:p>
          <a:p>
            <a:pPr lvl="1"/>
            <a:r>
              <a:rPr lang="en-US" b="1" dirty="0"/>
              <a:t>Precatory language</a:t>
            </a:r>
          </a:p>
          <a:p>
            <a:pPr lvl="1"/>
            <a:r>
              <a:rPr lang="en-US" b="1" dirty="0"/>
              <a:t>Class gifts</a:t>
            </a:r>
          </a:p>
          <a:p>
            <a:pPr lvl="1"/>
            <a:r>
              <a:rPr lang="en-US" b="1" dirty="0"/>
              <a:t>Conditions (entire will or specified gift)</a:t>
            </a:r>
          </a:p>
          <a:p>
            <a:pPr lvl="1"/>
            <a:r>
              <a:rPr lang="en-US" b="1"/>
              <a:t>Combination wills (joint, reciprocal, contractual)</a:t>
            </a:r>
          </a:p>
          <a:p>
            <a:pPr lvl="1"/>
            <a:r>
              <a:rPr lang="en-US" b="1"/>
              <a:t>Election </a:t>
            </a:r>
            <a:r>
              <a:rPr lang="en-US" b="1" dirty="0"/>
              <a:t>will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686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B215F-A730-7C3C-E5C4-8FE444E28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Practice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5A1F3-0A4E-FB55-8BAB-BB970EB1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68361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Sample</a:t>
            </a:r>
            <a:br>
              <a:rPr lang="en-US" dirty="0"/>
            </a:br>
            <a:r>
              <a:rPr lang="en-US" dirty="0"/>
              <a:t>Select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4"/>
            <a:ext cx="8229600" cy="48542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Father made an inter vivos gift to Daughter for $25,000.  Father died intestate survived only by Daughter and Son with a distributable estate of $75,000.  If Son receives $50,000 from Father’s estate, which </a:t>
            </a:r>
            <a:r>
              <a:rPr lang="en-US" b="1" i="1" dirty="0"/>
              <a:t>one</a:t>
            </a:r>
            <a:r>
              <a:rPr lang="en-US" b="1" dirty="0"/>
              <a:t> of the following would be the </a:t>
            </a:r>
            <a:r>
              <a:rPr lang="en-US" b="1" i="1" dirty="0"/>
              <a:t>most likely </a:t>
            </a:r>
            <a:r>
              <a:rPr lang="en-US" b="1" dirty="0"/>
              <a:t>explanation?</a:t>
            </a:r>
          </a:p>
          <a:p>
            <a:pPr marL="971526" lvl="1" indent="-514338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Father’s gift to Daughter was a satisfaction.</a:t>
            </a:r>
          </a:p>
          <a:p>
            <a:pPr marL="971526" lvl="1" indent="-514338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Father’s gift to Daughter was an advancement.</a:t>
            </a:r>
          </a:p>
          <a:p>
            <a:pPr marL="971526" lvl="1" indent="-514338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Daughter executed a valid disclaimer of her entire intestate share.</a:t>
            </a:r>
          </a:p>
          <a:p>
            <a:pPr marL="971526" lvl="1" indent="-514338">
              <a:lnSpc>
                <a:spcPct val="120000"/>
              </a:lnSpc>
              <a:buFont typeface="+mj-lt"/>
              <a:buAutoNum type="alphaUcPeriod"/>
            </a:pPr>
            <a:r>
              <a:rPr lang="en-US" b="1" dirty="0"/>
              <a:t>Father’s gift to Son was augmented following the doctrine of dependent relative revocation.</a:t>
            </a:r>
          </a:p>
          <a:p>
            <a:pPr marL="457189" lvl="1" indent="0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CF189-7DD7-4F6A-B7F4-E4A95680C2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56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Sample</a:t>
            </a:r>
            <a:br>
              <a:rPr lang="en-US" dirty="0"/>
            </a:br>
            <a:r>
              <a:rPr lang="en-US" dirty="0"/>
              <a:t>Select all correct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4"/>
            <a:ext cx="8229600" cy="47780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is/are correct statements regarding will formalities and will execution?  Select </a:t>
            </a:r>
            <a:r>
              <a:rPr lang="en-US" b="1" i="1" dirty="0"/>
              <a:t>all</a:t>
            </a:r>
            <a:r>
              <a:rPr lang="en-US" b="1" dirty="0"/>
              <a:t> correct choices.</a:t>
            </a:r>
          </a:p>
          <a:p>
            <a:pPr marL="925808" lvl="1" indent="-514338">
              <a:buFont typeface="+mj-lt"/>
              <a:buAutoNum type="alphaUcPeriod"/>
            </a:pPr>
            <a:r>
              <a:rPr lang="en-US" b="1" dirty="0"/>
              <a:t>Nuncupative wills need to be signed by at least two credible witnesses.</a:t>
            </a:r>
          </a:p>
          <a:p>
            <a:pPr marL="925808" lvl="1" indent="-514338">
              <a:buFont typeface="+mj-lt"/>
              <a:buAutoNum type="alphaUcPeriod"/>
            </a:pPr>
            <a:r>
              <a:rPr lang="en-US" b="1" dirty="0"/>
              <a:t>A will written in pencil is unwise but would nevertheless satisfy the writing requirement.</a:t>
            </a:r>
          </a:p>
          <a:p>
            <a:pPr marL="925808" lvl="1" indent="-514338">
              <a:buFont typeface="+mj-lt"/>
              <a:buAutoNum type="alphaUcPeriod"/>
            </a:pPr>
            <a:r>
              <a:rPr lang="en-US" b="1" dirty="0"/>
              <a:t>Most states require three witnesses for a valid will.</a:t>
            </a:r>
          </a:p>
          <a:p>
            <a:pPr marL="925808" lvl="1" indent="-514338">
              <a:buFont typeface="+mj-lt"/>
              <a:buAutoNum type="alphaUcPeriod"/>
            </a:pPr>
            <a:r>
              <a:rPr lang="en-US" b="1" dirty="0"/>
              <a:t>The testator and witnesses should execute a self-proving affidavit.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CF189-7DD7-4F6A-B7F4-E4A95680C2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31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BE1F-23A9-4890-867E-2ACBE0F0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Essay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98058-7BFE-4D91-8D0C-1D93F9787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596" y="1851025"/>
            <a:ext cx="3698807" cy="4625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CD1F-1FD1-4334-8A2D-80ABFB66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686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4ECD-FAD4-4F2D-BD09-6490D0EC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Exam – Generally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C72C2-D78A-4FF7-BE46-2ED809971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Friday, March 22 – 1:00 p.m. to 3:00 p.m.</a:t>
            </a:r>
          </a:p>
          <a:p>
            <a:endParaRPr lang="en-US" b="1" dirty="0"/>
          </a:p>
          <a:p>
            <a:r>
              <a:rPr lang="en-US" b="1" dirty="0"/>
              <a:t>Closed book, closed notes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0689D-DB20-4FA1-9C61-F5CC836C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5F4C7-9F90-40AA-8FA9-70B97A109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674744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2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Validity of Will</a:t>
            </a:r>
          </a:p>
          <a:p>
            <a:endParaRPr lang="en-US" b="1" dirty="0"/>
          </a:p>
          <a:p>
            <a:pPr lvl="1"/>
            <a:r>
              <a:rPr lang="en-US" b="1" dirty="0"/>
              <a:t>Proxy 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01979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Validity of “Bequests at my death” document.</a:t>
            </a:r>
          </a:p>
          <a:p>
            <a:endParaRPr lang="en-US" b="1" dirty="0"/>
          </a:p>
          <a:p>
            <a:pPr lvl="1"/>
            <a:r>
              <a:rPr lang="en-US" b="1" dirty="0"/>
              <a:t>Holographic will?</a:t>
            </a:r>
          </a:p>
          <a:p>
            <a:pPr lvl="1"/>
            <a:r>
              <a:rPr lang="en-US" b="1" dirty="0"/>
              <a:t>Incorporation by reference?</a:t>
            </a:r>
          </a:p>
          <a:p>
            <a:pPr lvl="1"/>
            <a:r>
              <a:rPr lang="en-US" b="1" dirty="0"/>
              <a:t>Fact of independent significance?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49775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Natalie’s Gifts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1813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Partial intestacy</a:t>
            </a:r>
          </a:p>
          <a:p>
            <a:endParaRPr lang="en-US" b="1" dirty="0"/>
          </a:p>
          <a:p>
            <a:pPr lvl="1"/>
            <a:r>
              <a:rPr lang="en-US" b="1" dirty="0"/>
              <a:t>Julie – adopted so treated as biological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Birthday gift not an advancement as not in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3367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Natalie’s Intestate Share</a:t>
            </a:r>
          </a:p>
          <a:p>
            <a:endParaRPr lang="en-US" b="1" dirty="0"/>
          </a:p>
          <a:p>
            <a:pPr lvl="1"/>
            <a:r>
              <a:rPr lang="en-US" b="1" dirty="0"/>
              <a:t>Separate = 1/3  ($100,000)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Community = none (Kevin is not Natalie’s descendant)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42890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Julie’s and Kevin’s intestate shares</a:t>
            </a:r>
          </a:p>
          <a:p>
            <a:endParaRPr lang="en-US" b="1" dirty="0"/>
          </a:p>
          <a:p>
            <a:pPr lvl="1"/>
            <a:r>
              <a:rPr lang="en-US" b="1" dirty="0"/>
              <a:t>Separate – each receives $100,000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Community – each receives $50,000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69124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3A167-1E0B-4836-B843-236885FCD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1898" y="1777228"/>
            <a:ext cx="4560203" cy="46211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7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7ACE-A064-41F4-942D-CFA60CD3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Questions – 50%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C6E6-30B6-4650-8E4C-3A324655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Number = 50</a:t>
            </a:r>
          </a:p>
          <a:p>
            <a:endParaRPr lang="en-US" b="1" dirty="0"/>
          </a:p>
          <a:p>
            <a:r>
              <a:rPr lang="en-US" b="1" dirty="0"/>
              <a:t>Type</a:t>
            </a:r>
          </a:p>
          <a:p>
            <a:pPr lvl="1"/>
            <a:r>
              <a:rPr lang="en-US" b="1" dirty="0"/>
              <a:t>Multiple-choice</a:t>
            </a:r>
          </a:p>
          <a:p>
            <a:pPr lvl="2"/>
            <a:r>
              <a:rPr lang="en-US" b="1" dirty="0"/>
              <a:t>Select best answer</a:t>
            </a:r>
          </a:p>
          <a:p>
            <a:pPr lvl="2"/>
            <a:r>
              <a:rPr lang="en-US" b="1" dirty="0"/>
              <a:t>Select all correct answers</a:t>
            </a:r>
          </a:p>
          <a:p>
            <a:pPr lvl="1"/>
            <a:r>
              <a:rPr lang="en-US" b="1" dirty="0"/>
              <a:t>True/False</a:t>
            </a:r>
          </a:p>
          <a:p>
            <a:pPr lvl="1"/>
            <a:r>
              <a:rPr lang="en-US" b="1" dirty="0"/>
              <a:t>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9274-669D-4CF1-BB6A-596BE2CA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5436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8CB2-B7E6-4EF9-97A4-96539D09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Question – 50%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AC83-1203-4281-A3FC-12BE30FF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 fact pattern followed by ten questions</a:t>
            </a:r>
          </a:p>
          <a:p>
            <a:pPr lvl="1"/>
            <a:r>
              <a:rPr lang="en-US" b="1" dirty="0"/>
              <a:t>Additional facts added for some of the questions.</a:t>
            </a:r>
          </a:p>
          <a:p>
            <a:pPr lvl="1"/>
            <a:endParaRPr lang="en-US" b="1" dirty="0"/>
          </a:p>
          <a:p>
            <a:r>
              <a:rPr lang="en-US" b="1" dirty="0"/>
              <a:t>Space limited</a:t>
            </a:r>
          </a:p>
          <a:p>
            <a:pPr lvl="1"/>
            <a:r>
              <a:rPr lang="en-US" b="1" dirty="0"/>
              <a:t>1,500 words, if using computer</a:t>
            </a:r>
          </a:p>
          <a:p>
            <a:pPr lvl="1"/>
            <a:r>
              <a:rPr lang="en-US" b="1" dirty="0"/>
              <a:t>5 pages, if handwriting</a:t>
            </a:r>
          </a:p>
          <a:p>
            <a:pPr lvl="1"/>
            <a:r>
              <a:rPr lang="en-US" b="1" dirty="0"/>
              <a:t>Only 50-75% of space is needed for “A”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DBCA-070E-4F18-82A9-459CEDD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091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B215F-A730-7C3C-E5C4-8FE444E28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8077200" cy="1673352"/>
          </a:xfrm>
        </p:spPr>
        <p:txBody>
          <a:bodyPr/>
          <a:lstStyle/>
          <a:p>
            <a:r>
              <a:rPr lang="en-US" dirty="0"/>
              <a:t>Intestate Succession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5A1F3-0A4E-FB55-8BAB-BB970EB1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066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What law applies?</a:t>
            </a:r>
          </a:p>
          <a:p>
            <a:endParaRPr lang="en-US" b="1" dirty="0"/>
          </a:p>
          <a:p>
            <a:pPr lvl="1"/>
            <a:r>
              <a:rPr lang="en-US" b="1" dirty="0"/>
              <a:t>Personal property = intestate’s domicile at death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Real property = situs of real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345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Intestacy Analytical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2.  Do particular facts raise issues effecting determination of heirs or disposition?</a:t>
            </a:r>
          </a:p>
          <a:p>
            <a:endParaRPr lang="en-US" b="1" dirty="0"/>
          </a:p>
          <a:p>
            <a:pPr lvl="1"/>
            <a:r>
              <a:rPr lang="en-US" b="1" dirty="0"/>
              <a:t>Half-blooded collateral heirs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Adopted individuals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Non-marital children</a:t>
            </a:r>
          </a:p>
          <a:p>
            <a:pPr marL="457200" lvl="1" indent="0" algn="r">
              <a:buNone/>
            </a:pPr>
            <a:r>
              <a:rPr lang="en-US" b="1" dirty="0"/>
              <a:t>[continued]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83405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1319</TotalTime>
  <Words>1279</Words>
  <Application>Microsoft Office PowerPoint</Application>
  <PresentationFormat>On-screen Show (4:3)</PresentationFormat>
  <Paragraphs>315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Mid-Term Review Session</vt:lpstr>
      <vt:lpstr>PowerPoint Presentation</vt:lpstr>
      <vt:lpstr>Agenda</vt:lpstr>
      <vt:lpstr>Mid-Term Exam – Generally</vt:lpstr>
      <vt:lpstr>Objective Questions – 50%</vt:lpstr>
      <vt:lpstr>Essay Question – 50%</vt:lpstr>
      <vt:lpstr>Intestate Succession Review</vt:lpstr>
      <vt:lpstr>Intestacy Analytical Framework</vt:lpstr>
      <vt:lpstr>Intestacy Analytical Framework</vt:lpstr>
      <vt:lpstr>Intestacy Analytical Framework</vt:lpstr>
      <vt:lpstr>Intestacy Analytical Framework</vt:lpstr>
      <vt:lpstr>Intestacy Analytical Framework</vt:lpstr>
      <vt:lpstr>Intestacy Analytical Framework</vt:lpstr>
      <vt:lpstr>Intestacy Analytical Framework</vt:lpstr>
      <vt:lpstr>Intestacy Analytical Framework</vt:lpstr>
      <vt:lpstr>Intestacy Analytical Framework</vt:lpstr>
      <vt:lpstr>Intestacy Analytical Framework</vt:lpstr>
      <vt:lpstr>Intestacy Analytical Framework</vt:lpstr>
      <vt:lpstr>Intestacy Practice Questions</vt:lpstr>
      <vt:lpstr>Intestacy Practice Questions</vt:lpstr>
      <vt:lpstr>Intestacy Practice Questions</vt:lpstr>
      <vt:lpstr>Intestacy Practice Questions</vt:lpstr>
      <vt:lpstr>Intestacy Practice Questions</vt:lpstr>
      <vt:lpstr>Wills Review</vt:lpstr>
      <vt:lpstr>Wills Analytical Framework</vt:lpstr>
      <vt:lpstr>Wills Analytical Framework</vt:lpstr>
      <vt:lpstr>Wills Analytical Framework</vt:lpstr>
      <vt:lpstr>Wills Analytical Framework</vt:lpstr>
      <vt:lpstr>Wills Analytical Framework</vt:lpstr>
      <vt:lpstr>Wills Analytical Framework</vt:lpstr>
      <vt:lpstr>Wills Analytical Framework</vt:lpstr>
      <vt:lpstr>Wills Analytical Framework</vt:lpstr>
      <vt:lpstr>Wills Analytical Framework</vt:lpstr>
      <vt:lpstr>Wills Analytical Framework</vt:lpstr>
      <vt:lpstr>Wills Analytical Framework</vt:lpstr>
      <vt:lpstr>Practice Questions</vt:lpstr>
      <vt:lpstr>Objective Sample Select best answer</vt:lpstr>
      <vt:lpstr>Objective Sample Select all correct answers</vt:lpstr>
      <vt:lpstr>Practice Essay Question</vt:lpstr>
      <vt:lpstr>Practice Essay Question</vt:lpstr>
      <vt:lpstr>Practice Essay Question</vt:lpstr>
      <vt:lpstr>Practice Essay Question</vt:lpstr>
      <vt:lpstr>Practice Essay Question</vt:lpstr>
      <vt:lpstr>Practice Essay Question</vt:lpstr>
      <vt:lpstr>Practice Essay Question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Revocation by Operation of Law</dc:title>
  <dc:creator>Gerry W. Beyer</dc:creator>
  <cp:lastModifiedBy>Gerry W. Beyer</cp:lastModifiedBy>
  <cp:revision>69</cp:revision>
  <cp:lastPrinted>2024-03-19T20:33:16Z</cp:lastPrinted>
  <dcterms:created xsi:type="dcterms:W3CDTF">2010-09-21T20:43:18Z</dcterms:created>
  <dcterms:modified xsi:type="dcterms:W3CDTF">2024-03-19T20:45:10Z</dcterms:modified>
</cp:coreProperties>
</file>