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8"/>
  </p:notesMasterIdLst>
  <p:handoutMasterIdLst>
    <p:handoutMasterId r:id="rId59"/>
  </p:handoutMasterIdLst>
  <p:sldIdLst>
    <p:sldId id="256" r:id="rId2"/>
    <p:sldId id="314" r:id="rId3"/>
    <p:sldId id="309" r:id="rId4"/>
    <p:sldId id="310" r:id="rId5"/>
    <p:sldId id="311" r:id="rId6"/>
    <p:sldId id="312" r:id="rId7"/>
    <p:sldId id="321"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307" r:id="rId26"/>
    <p:sldId id="274" r:id="rId27"/>
    <p:sldId id="275"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13" r:id="rId52"/>
    <p:sldId id="315" r:id="rId53"/>
    <p:sldId id="316" r:id="rId54"/>
    <p:sldId id="318" r:id="rId55"/>
    <p:sldId id="319" r:id="rId56"/>
    <p:sldId id="320" r:id="rId57"/>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2" autoAdjust="0"/>
    <p:restoredTop sz="94660"/>
  </p:normalViewPr>
  <p:slideViewPr>
    <p:cSldViewPr>
      <p:cViewPr varScale="1">
        <p:scale>
          <a:sx n="64" d="100"/>
          <a:sy n="64" d="100"/>
        </p:scale>
        <p:origin x="1351" y="3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70258"/>
          </a:xfrm>
          <a:prstGeom prst="rect">
            <a:avLst/>
          </a:prstGeom>
        </p:spPr>
        <p:txBody>
          <a:bodyPr vert="horz" lIns="94046" tIns="47023" rIns="94046" bIns="47023" rtlCol="0"/>
          <a:lstStyle>
            <a:lvl1pPr algn="l">
              <a:defRPr sz="1200"/>
            </a:lvl1pPr>
          </a:lstStyle>
          <a:p>
            <a:endParaRPr lang="en-US" dirty="0"/>
          </a:p>
        </p:txBody>
      </p:sp>
      <p:sp>
        <p:nvSpPr>
          <p:cNvPr id="3" name="Date Placeholder 2"/>
          <p:cNvSpPr>
            <a:spLocks noGrp="1"/>
          </p:cNvSpPr>
          <p:nvPr>
            <p:ph type="dt" sz="quarter" idx="1"/>
          </p:nvPr>
        </p:nvSpPr>
        <p:spPr>
          <a:xfrm>
            <a:off x="4014100" y="0"/>
            <a:ext cx="3070860" cy="470258"/>
          </a:xfrm>
          <a:prstGeom prst="rect">
            <a:avLst/>
          </a:prstGeom>
        </p:spPr>
        <p:txBody>
          <a:bodyPr vert="horz" lIns="94046" tIns="47023" rIns="94046" bIns="47023" rtlCol="0"/>
          <a:lstStyle>
            <a:lvl1pPr algn="r">
              <a:defRPr sz="1200"/>
            </a:lvl1pPr>
          </a:lstStyle>
          <a:p>
            <a:fld id="{3E542096-093D-4B95-9563-65EB8E23BE3B}" type="datetimeFigureOut">
              <a:rPr lang="en-US" smtClean="0"/>
              <a:t>4/28/2019</a:t>
            </a:fld>
            <a:endParaRPr lang="en-US" dirty="0"/>
          </a:p>
        </p:txBody>
      </p:sp>
      <p:sp>
        <p:nvSpPr>
          <p:cNvPr id="4" name="Footer Placeholder 3"/>
          <p:cNvSpPr>
            <a:spLocks noGrp="1"/>
          </p:cNvSpPr>
          <p:nvPr>
            <p:ph type="ftr" sz="quarter" idx="2"/>
          </p:nvPr>
        </p:nvSpPr>
        <p:spPr>
          <a:xfrm>
            <a:off x="0" y="8902344"/>
            <a:ext cx="3070860" cy="470257"/>
          </a:xfrm>
          <a:prstGeom prst="rect">
            <a:avLst/>
          </a:prstGeom>
        </p:spPr>
        <p:txBody>
          <a:bodyPr vert="horz" lIns="94046" tIns="47023" rIns="94046" bIns="470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14100" y="8902344"/>
            <a:ext cx="3070860" cy="470257"/>
          </a:xfrm>
          <a:prstGeom prst="rect">
            <a:avLst/>
          </a:prstGeom>
        </p:spPr>
        <p:txBody>
          <a:bodyPr vert="horz" lIns="94046" tIns="47023" rIns="94046" bIns="47023" rtlCol="0" anchor="b"/>
          <a:lstStyle>
            <a:lvl1pPr algn="r">
              <a:defRPr sz="1200"/>
            </a:lvl1pPr>
          </a:lstStyle>
          <a:p>
            <a:fld id="{8AFA85ED-ACD6-41C5-82B2-DFAB463C6656}" type="slidenum">
              <a:rPr lang="en-US" smtClean="0"/>
              <a:t>‹#›</a:t>
            </a:fld>
            <a:endParaRPr lang="en-US" dirty="0"/>
          </a:p>
        </p:txBody>
      </p:sp>
    </p:spTree>
    <p:extLst>
      <p:ext uri="{BB962C8B-B14F-4D97-AF65-F5344CB8AC3E}">
        <p14:creationId xmlns:p14="http://schemas.microsoft.com/office/powerpoint/2010/main" val="22795731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225"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14788" y="0"/>
            <a:ext cx="3070225" cy="469900"/>
          </a:xfrm>
          <a:prstGeom prst="rect">
            <a:avLst/>
          </a:prstGeom>
        </p:spPr>
        <p:txBody>
          <a:bodyPr vert="horz" lIns="91440" tIns="45720" rIns="91440" bIns="45720" rtlCol="0"/>
          <a:lstStyle>
            <a:lvl1pPr algn="r">
              <a:defRPr sz="1200"/>
            </a:lvl1pPr>
          </a:lstStyle>
          <a:p>
            <a:fld id="{13C34C78-50BE-405B-B597-FBF14E518100}" type="datetimeFigureOut">
              <a:rPr lang="en-US" smtClean="0"/>
              <a:t>4/28/2019</a:t>
            </a:fld>
            <a:endParaRPr lang="en-US"/>
          </a:p>
        </p:txBody>
      </p:sp>
      <p:sp>
        <p:nvSpPr>
          <p:cNvPr id="4" name="Slide Image Placeholder 3"/>
          <p:cNvSpPr>
            <a:spLocks noGrp="1" noRot="1" noChangeAspect="1"/>
          </p:cNvSpPr>
          <p:nvPr>
            <p:ph type="sldImg" idx="2"/>
          </p:nvPr>
        </p:nvSpPr>
        <p:spPr>
          <a:xfrm>
            <a:off x="1433513" y="1171575"/>
            <a:ext cx="4219575" cy="31638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510088"/>
            <a:ext cx="5670550" cy="36909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700"/>
            <a:ext cx="3070225"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14788" y="8902700"/>
            <a:ext cx="3070225" cy="469900"/>
          </a:xfrm>
          <a:prstGeom prst="rect">
            <a:avLst/>
          </a:prstGeom>
        </p:spPr>
        <p:txBody>
          <a:bodyPr vert="horz" lIns="91440" tIns="45720" rIns="91440" bIns="45720" rtlCol="0" anchor="b"/>
          <a:lstStyle>
            <a:lvl1pPr algn="r">
              <a:defRPr sz="1200"/>
            </a:lvl1pPr>
          </a:lstStyle>
          <a:p>
            <a:fld id="{10830499-B58F-42AD-A25A-40796853BE4C}" type="slidenum">
              <a:rPr lang="en-US" smtClean="0"/>
              <a:t>‹#›</a:t>
            </a:fld>
            <a:endParaRPr lang="en-US"/>
          </a:p>
        </p:txBody>
      </p:sp>
    </p:spTree>
    <p:extLst>
      <p:ext uri="{BB962C8B-B14F-4D97-AF65-F5344CB8AC3E}">
        <p14:creationId xmlns:p14="http://schemas.microsoft.com/office/powerpoint/2010/main" val="17697706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D833372B-5CA6-4CBF-BC12-9EF864601B8A}" type="datetime1">
              <a:rPr lang="en-US" smtClean="0"/>
              <a:t>4/28/2019</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dirty="0"/>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EE43577-BD84-4115-BB27-3835D5158BA4}" type="datetime1">
              <a:rPr lang="en-US" smtClean="0"/>
              <a:t>4/28/2019</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4F50715-FF02-4331-AD32-45183DDCC7D2}" type="datetime1">
              <a:rPr lang="en-US" smtClean="0"/>
              <a:t>4/28/2019</a:t>
            </a:fld>
            <a:endParaRPr lang="en-US" dirty="0"/>
          </a:p>
        </p:txBody>
      </p:sp>
      <p:sp>
        <p:nvSpPr>
          <p:cNvPr id="5" name="Footer Placeholder 4"/>
          <p:cNvSpPr>
            <a:spLocks noGrp="1"/>
          </p:cNvSpPr>
          <p:nvPr>
            <p:ph type="ftr" sz="quarter" idx="11"/>
          </p:nvPr>
        </p:nvSpPr>
        <p:spPr>
          <a:xfrm>
            <a:off x="2640597" y="6377459"/>
            <a:ext cx="3836404" cy="365125"/>
          </a:xfrm>
        </p:spPr>
        <p:txBody>
          <a:bodyPr/>
          <a:lstStyle/>
          <a:p>
            <a:endParaRPr kumimoji="0" lang="en-US" dirty="0"/>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2F95551-5B05-4022-BF93-796EE4E2F8E9}" type="datetime1">
              <a:rPr lang="en-US" smtClean="0"/>
              <a:t>4/28/2019</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45E6FDE-248B-4E7F-BA86-BB1CB84220FF}" type="datetime1">
              <a:rPr lang="en-US" smtClean="0"/>
              <a:t>4/28/2019</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BF46E5A-E453-47F2-A631-7E1BCA04809B}" type="datetime1">
              <a:rPr lang="en-US" smtClean="0"/>
              <a:t>4/28/2019</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9648F39E-9C37-485F-AC97-16BB4BDF9F49}" type="slidenum">
              <a:rPr kumimoji="0" lang="en-US" smtClean="0"/>
              <a:t>‹#›</a:t>
            </a:fld>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1D67E22-56C2-4E12-9959-10697AA5A650}" type="datetime1">
              <a:rPr lang="en-US" smtClean="0"/>
              <a:t>4/28/2019</a:t>
            </a:fld>
            <a:endParaRPr lang="en-US" dirty="0"/>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9648F39E-9C37-485F-AC97-16BB4BDF9F49}" type="slidenum">
              <a:rPr kumimoji="0" lang="en-US" smtClean="0"/>
              <a:t>‹#›</a:t>
            </a:fld>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C052D7D8-A2D9-43FB-ABDA-9ADBF6331C98}" type="datetime1">
              <a:rPr lang="en-US" smtClean="0"/>
              <a:t>4/28/2019</a:t>
            </a:fld>
            <a:endParaRPr lang="en-US" dirty="0"/>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9648F39E-9C37-485F-AC97-16BB4BDF9F49}" type="slidenum">
              <a:rPr kumimoji="0" lang="en-US" smtClean="0"/>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1BA135-C12A-4412-AD57-1B84AE98DA80}" type="datetime1">
              <a:rPr lang="en-US" smtClean="0"/>
              <a:t>4/28/2019</a:t>
            </a:fld>
            <a:endParaRPr lang="en-US" dirty="0"/>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p:txBody>
          <a:bodyPr/>
          <a:lstStyle/>
          <a:p>
            <a:fld id="{9648F39E-9C37-485F-AC97-16BB4BDF9F49}" type="slidenum">
              <a:rPr kumimoji="0" lang="en-US" smtClean="0"/>
              <a:t>‹#›</a:t>
            </a:fld>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72F59D1-7881-4771-8033-66DA32F5A63A}" type="datetime1">
              <a:rPr lang="en-US" smtClean="0"/>
              <a:t>4/28/2019</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9648F39E-9C37-485F-AC97-16BB4BDF9F49}" type="slidenum">
              <a:rPr kumimoji="0" lang="en-US" smtClean="0"/>
              <a:t>‹#›</a:t>
            </a:fld>
            <a:endParaRPr kumimoji="0" lang="en-US" dirty="0"/>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dirty="0"/>
              <a:t>Click icon to add picture</a:t>
            </a:r>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B03D802A-BB5C-4972-B26C-D4ED8FBA683D}" type="datetime1">
              <a:rPr lang="en-US" smtClean="0"/>
              <a:t>4/28/2019</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0" lang="en-US" dirty="0"/>
          </a:p>
        </p:txBody>
      </p:sp>
      <p:sp>
        <p:nvSpPr>
          <p:cNvPr id="7" name="Slide Number Placeholder 6"/>
          <p:cNvSpPr>
            <a:spLocks noGrp="1"/>
          </p:cNvSpPr>
          <p:nvPr>
            <p:ph type="sldNum" sz="quarter" idx="12"/>
          </p:nvPr>
        </p:nvSpPr>
        <p:spPr>
          <a:xfrm>
            <a:off x="8339328" y="1170432"/>
            <a:ext cx="733864" cy="201168"/>
          </a:xfrm>
        </p:spPr>
        <p:txBody>
          <a:bodyPr/>
          <a:lstStyle/>
          <a:p>
            <a:fld id="{9648F39E-9C37-485F-AC97-16BB4BDF9F49}" type="slidenum">
              <a:rPr kumimoji="0" lang="en-US" smtClean="0"/>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91DA27A0-2303-49BB-9FB4-C01F3E62BF51}" type="datetime1">
              <a:rPr lang="en-US" smtClean="0"/>
              <a:t>4/28/2019</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0"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648F39E-9C37-485F-AC97-16BB4BDF9F49}" type="slidenum">
              <a:rPr kumimoji="0" lang="en-US" smtClean="0"/>
              <a:t>‹#›</a:t>
            </a:fld>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www.professorbeyer.com/WT_Spring_2019/Practice_Questions/Practice_Trusts_Essay_Questions.pdf"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676400"/>
            <a:ext cx="8077200" cy="1600200"/>
          </a:xfrm>
        </p:spPr>
        <p:txBody>
          <a:bodyPr>
            <a:normAutofit/>
          </a:bodyPr>
          <a:lstStyle/>
          <a:p>
            <a:pPr algn="ctr"/>
            <a:r>
              <a:rPr lang="en-US" dirty="0"/>
              <a:t>Final Exam Review Session</a:t>
            </a:r>
          </a:p>
        </p:txBody>
      </p:sp>
      <p:sp>
        <p:nvSpPr>
          <p:cNvPr id="3" name="Slide Number Placeholder 2">
            <a:extLst>
              <a:ext uri="{FF2B5EF4-FFF2-40B4-BE49-F238E27FC236}">
                <a16:creationId xmlns:a16="http://schemas.microsoft.com/office/drawing/2014/main" id="{379AECED-9B87-466A-8136-E4682C1984F4}"/>
              </a:ext>
            </a:extLst>
          </p:cNvPr>
          <p:cNvSpPr>
            <a:spLocks noGrp="1"/>
          </p:cNvSpPr>
          <p:nvPr>
            <p:ph type="sldNum" sz="quarter" idx="12"/>
          </p:nvPr>
        </p:nvSpPr>
        <p:spPr/>
        <p:txBody>
          <a:bodyPr/>
          <a:lstStyle/>
          <a:p>
            <a:fld id="{9648F39E-9C37-485F-AC97-16BB4BDF9F49}" type="slidenum">
              <a:rPr kumimoji="0" lang="en-US" smtClean="0"/>
              <a:t>1</a:t>
            </a:fld>
            <a:endParaRPr kumimoji="0" lang="en-US" dirty="0"/>
          </a:p>
        </p:txBody>
      </p:sp>
    </p:spTree>
    <p:extLst>
      <p:ext uri="{BB962C8B-B14F-4D97-AF65-F5344CB8AC3E}">
        <p14:creationId xmlns:p14="http://schemas.microsoft.com/office/powerpoint/2010/main" val="2455309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Determine validity of trust</a:t>
            </a:r>
          </a:p>
        </p:txBody>
      </p:sp>
      <p:sp>
        <p:nvSpPr>
          <p:cNvPr id="3" name="Content Placeholder 2"/>
          <p:cNvSpPr>
            <a:spLocks noGrp="1"/>
          </p:cNvSpPr>
          <p:nvPr>
            <p:ph idx="1"/>
          </p:nvPr>
        </p:nvSpPr>
        <p:spPr/>
        <p:txBody>
          <a:bodyPr/>
          <a:lstStyle/>
          <a:p>
            <a:r>
              <a:rPr lang="en-US" b="1" dirty="0"/>
              <a:t>A.  Trust intent</a:t>
            </a:r>
          </a:p>
          <a:p>
            <a:endParaRPr lang="en-US" b="1" dirty="0"/>
          </a:p>
          <a:p>
            <a:pPr lvl="1"/>
            <a:r>
              <a:rPr lang="en-US" b="1" dirty="0"/>
              <a:t>Split of title into legal and equitable interests, </a:t>
            </a:r>
            <a:br>
              <a:rPr lang="en-US" b="1" dirty="0"/>
            </a:br>
            <a:br>
              <a:rPr lang="en-US" b="1" dirty="0"/>
            </a:br>
            <a:r>
              <a:rPr lang="en-US" b="1" dirty="0"/>
              <a:t>and</a:t>
            </a:r>
          </a:p>
          <a:p>
            <a:pPr lvl="1"/>
            <a:endParaRPr lang="en-US" b="1" dirty="0"/>
          </a:p>
          <a:p>
            <a:pPr lvl="1"/>
            <a:r>
              <a:rPr lang="en-US" b="1" dirty="0"/>
              <a:t>Settlor imposed enforceable duties on the holder of legal title (trustee).</a:t>
            </a:r>
          </a:p>
        </p:txBody>
      </p:sp>
      <p:sp>
        <p:nvSpPr>
          <p:cNvPr id="4" name="Slide Number Placeholder 3">
            <a:extLst>
              <a:ext uri="{FF2B5EF4-FFF2-40B4-BE49-F238E27FC236}">
                <a16:creationId xmlns:a16="http://schemas.microsoft.com/office/drawing/2014/main" id="{A083958D-9C25-4869-80FB-841E58B7A077}"/>
              </a:ext>
            </a:extLst>
          </p:cNvPr>
          <p:cNvSpPr>
            <a:spLocks noGrp="1"/>
          </p:cNvSpPr>
          <p:nvPr>
            <p:ph type="sldNum" sz="quarter" idx="12"/>
          </p:nvPr>
        </p:nvSpPr>
        <p:spPr/>
        <p:txBody>
          <a:bodyPr/>
          <a:lstStyle/>
          <a:p>
            <a:fld id="{9648F39E-9C37-485F-AC97-16BB4BDF9F49}" type="slidenum">
              <a:rPr kumimoji="0" lang="en-US" smtClean="0"/>
              <a:t>10</a:t>
            </a:fld>
            <a:endParaRPr kumimoji="0" lang="en-US" dirty="0"/>
          </a:p>
        </p:txBody>
      </p:sp>
    </p:spTree>
    <p:extLst>
      <p:ext uri="{BB962C8B-B14F-4D97-AF65-F5344CB8AC3E}">
        <p14:creationId xmlns:p14="http://schemas.microsoft.com/office/powerpoint/2010/main" val="3566712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Determine validity of trust</a:t>
            </a:r>
          </a:p>
        </p:txBody>
      </p:sp>
      <p:sp>
        <p:nvSpPr>
          <p:cNvPr id="3" name="Content Placeholder 2"/>
          <p:cNvSpPr>
            <a:spLocks noGrp="1"/>
          </p:cNvSpPr>
          <p:nvPr>
            <p:ph idx="1"/>
          </p:nvPr>
        </p:nvSpPr>
        <p:spPr/>
        <p:txBody>
          <a:bodyPr/>
          <a:lstStyle/>
          <a:p>
            <a:r>
              <a:rPr lang="en-US" b="1" dirty="0"/>
              <a:t>B.  Consideration</a:t>
            </a:r>
          </a:p>
          <a:p>
            <a:endParaRPr lang="en-US" b="1" dirty="0"/>
          </a:p>
          <a:p>
            <a:pPr lvl="1"/>
            <a:r>
              <a:rPr lang="en-US" b="1" dirty="0"/>
              <a:t>Consideration is </a:t>
            </a:r>
            <a:r>
              <a:rPr lang="en-US" b="1" i="1" dirty="0"/>
              <a:t>not</a:t>
            </a:r>
            <a:r>
              <a:rPr lang="en-US" b="1" dirty="0"/>
              <a:t> needed.</a:t>
            </a:r>
          </a:p>
          <a:p>
            <a:pPr lvl="1"/>
            <a:endParaRPr lang="en-US" b="1" dirty="0"/>
          </a:p>
          <a:p>
            <a:pPr lvl="1"/>
            <a:r>
              <a:rPr lang="en-US" b="1" dirty="0"/>
              <a:t>A “non” element.</a:t>
            </a:r>
          </a:p>
        </p:txBody>
      </p:sp>
      <p:sp>
        <p:nvSpPr>
          <p:cNvPr id="4" name="Slide Number Placeholder 3">
            <a:extLst>
              <a:ext uri="{FF2B5EF4-FFF2-40B4-BE49-F238E27FC236}">
                <a16:creationId xmlns:a16="http://schemas.microsoft.com/office/drawing/2014/main" id="{8AE109F1-BC44-4696-BF0C-E6D82A58FB02}"/>
              </a:ext>
            </a:extLst>
          </p:cNvPr>
          <p:cNvSpPr>
            <a:spLocks noGrp="1"/>
          </p:cNvSpPr>
          <p:nvPr>
            <p:ph type="sldNum" sz="quarter" idx="12"/>
          </p:nvPr>
        </p:nvSpPr>
        <p:spPr/>
        <p:txBody>
          <a:bodyPr/>
          <a:lstStyle/>
          <a:p>
            <a:fld id="{9648F39E-9C37-485F-AC97-16BB4BDF9F49}" type="slidenum">
              <a:rPr kumimoji="0" lang="en-US" smtClean="0"/>
              <a:t>11</a:t>
            </a:fld>
            <a:endParaRPr kumimoji="0" lang="en-US" dirty="0"/>
          </a:p>
        </p:txBody>
      </p:sp>
    </p:spTree>
    <p:extLst>
      <p:ext uri="{BB962C8B-B14F-4D97-AF65-F5344CB8AC3E}">
        <p14:creationId xmlns:p14="http://schemas.microsoft.com/office/powerpoint/2010/main" val="3149890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Determine validity of trust</a:t>
            </a:r>
          </a:p>
        </p:txBody>
      </p:sp>
      <p:sp>
        <p:nvSpPr>
          <p:cNvPr id="3" name="Content Placeholder 2"/>
          <p:cNvSpPr>
            <a:spLocks noGrp="1"/>
          </p:cNvSpPr>
          <p:nvPr>
            <p:ph idx="1"/>
          </p:nvPr>
        </p:nvSpPr>
        <p:spPr/>
        <p:txBody>
          <a:bodyPr/>
          <a:lstStyle/>
          <a:p>
            <a:r>
              <a:rPr lang="en-US" b="1" dirty="0"/>
              <a:t>C.  Statute of Frauds compliance</a:t>
            </a:r>
          </a:p>
          <a:p>
            <a:pPr marL="118872" indent="0">
              <a:buNone/>
            </a:pPr>
            <a:endParaRPr lang="en-US" b="1" dirty="0"/>
          </a:p>
          <a:p>
            <a:pPr lvl="1"/>
            <a:r>
              <a:rPr lang="en-US" b="1" dirty="0"/>
              <a:t>General Rule:</a:t>
            </a:r>
          </a:p>
          <a:p>
            <a:pPr lvl="2"/>
            <a:r>
              <a:rPr lang="en-US" b="1" dirty="0"/>
              <a:t>Written evidence of trust’s terms which is</a:t>
            </a:r>
          </a:p>
          <a:p>
            <a:pPr lvl="2"/>
            <a:r>
              <a:rPr lang="en-US" b="1" dirty="0"/>
              <a:t>Signed by the settlor (or the settlor’s agent).</a:t>
            </a:r>
          </a:p>
        </p:txBody>
      </p:sp>
      <p:sp>
        <p:nvSpPr>
          <p:cNvPr id="4" name="Slide Number Placeholder 3">
            <a:extLst>
              <a:ext uri="{FF2B5EF4-FFF2-40B4-BE49-F238E27FC236}">
                <a16:creationId xmlns:a16="http://schemas.microsoft.com/office/drawing/2014/main" id="{ECBC947A-C337-48B4-AFA0-FC0034525332}"/>
              </a:ext>
            </a:extLst>
          </p:cNvPr>
          <p:cNvSpPr>
            <a:spLocks noGrp="1"/>
          </p:cNvSpPr>
          <p:nvPr>
            <p:ph type="sldNum" sz="quarter" idx="12"/>
          </p:nvPr>
        </p:nvSpPr>
        <p:spPr/>
        <p:txBody>
          <a:bodyPr/>
          <a:lstStyle/>
          <a:p>
            <a:fld id="{9648F39E-9C37-485F-AC97-16BB4BDF9F49}" type="slidenum">
              <a:rPr kumimoji="0" lang="en-US" smtClean="0"/>
              <a:t>12</a:t>
            </a:fld>
            <a:endParaRPr kumimoji="0" lang="en-US" dirty="0"/>
          </a:p>
        </p:txBody>
      </p:sp>
    </p:spTree>
    <p:extLst>
      <p:ext uri="{BB962C8B-B14F-4D97-AF65-F5344CB8AC3E}">
        <p14:creationId xmlns:p14="http://schemas.microsoft.com/office/powerpoint/2010/main" val="1097412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Determine validity of trust</a:t>
            </a:r>
          </a:p>
        </p:txBody>
      </p:sp>
      <p:sp>
        <p:nvSpPr>
          <p:cNvPr id="3" name="Content Placeholder 2"/>
          <p:cNvSpPr>
            <a:spLocks noGrp="1"/>
          </p:cNvSpPr>
          <p:nvPr>
            <p:ph idx="1"/>
          </p:nvPr>
        </p:nvSpPr>
        <p:spPr/>
        <p:txBody>
          <a:bodyPr/>
          <a:lstStyle/>
          <a:p>
            <a:r>
              <a:rPr lang="en-US" b="1" dirty="0"/>
              <a:t>C.  Statute of Frauds compliance</a:t>
            </a:r>
          </a:p>
          <a:p>
            <a:pPr marL="118872" indent="0">
              <a:buNone/>
            </a:pPr>
            <a:endParaRPr lang="en-US" b="1" dirty="0"/>
          </a:p>
          <a:p>
            <a:pPr lvl="1"/>
            <a:r>
              <a:rPr lang="en-US" b="1" dirty="0"/>
              <a:t>Personal property exceptions:</a:t>
            </a:r>
          </a:p>
          <a:p>
            <a:pPr lvl="2"/>
            <a:r>
              <a:rPr lang="en-US" b="1" dirty="0"/>
              <a:t>Oral trust:</a:t>
            </a:r>
          </a:p>
          <a:p>
            <a:pPr lvl="3"/>
            <a:r>
              <a:rPr lang="en-US" b="1" dirty="0"/>
              <a:t>Settlor transfers title to a trustee who is neither the settlor nor a beneficiary, and</a:t>
            </a:r>
          </a:p>
          <a:p>
            <a:pPr lvl="3"/>
            <a:r>
              <a:rPr lang="en-US" b="1" dirty="0"/>
              <a:t>Settlor expresses simultaneously with or prior to the transfer the intention to create a trust.</a:t>
            </a:r>
          </a:p>
          <a:p>
            <a:pPr lvl="3"/>
            <a:endParaRPr lang="en-US" b="1" dirty="0"/>
          </a:p>
          <a:p>
            <a:pPr lvl="2"/>
            <a:r>
              <a:rPr lang="en-US" b="1" dirty="0"/>
              <a:t>Self-declaration of trust with insufficient writing</a:t>
            </a:r>
          </a:p>
        </p:txBody>
      </p:sp>
      <p:sp>
        <p:nvSpPr>
          <p:cNvPr id="4" name="Slide Number Placeholder 3">
            <a:extLst>
              <a:ext uri="{FF2B5EF4-FFF2-40B4-BE49-F238E27FC236}">
                <a16:creationId xmlns:a16="http://schemas.microsoft.com/office/drawing/2014/main" id="{FE2AC871-DADA-4DB9-B356-1432BD725D13}"/>
              </a:ext>
            </a:extLst>
          </p:cNvPr>
          <p:cNvSpPr>
            <a:spLocks noGrp="1"/>
          </p:cNvSpPr>
          <p:nvPr>
            <p:ph type="sldNum" sz="quarter" idx="12"/>
          </p:nvPr>
        </p:nvSpPr>
        <p:spPr/>
        <p:txBody>
          <a:bodyPr/>
          <a:lstStyle/>
          <a:p>
            <a:fld id="{9648F39E-9C37-485F-AC97-16BB4BDF9F49}" type="slidenum">
              <a:rPr kumimoji="0" lang="en-US" smtClean="0"/>
              <a:t>13</a:t>
            </a:fld>
            <a:endParaRPr kumimoji="0" lang="en-US" dirty="0"/>
          </a:p>
        </p:txBody>
      </p:sp>
    </p:spTree>
    <p:extLst>
      <p:ext uri="{BB962C8B-B14F-4D97-AF65-F5344CB8AC3E}">
        <p14:creationId xmlns:p14="http://schemas.microsoft.com/office/powerpoint/2010/main" val="36966051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Determine validity of trust</a:t>
            </a:r>
          </a:p>
        </p:txBody>
      </p:sp>
      <p:sp>
        <p:nvSpPr>
          <p:cNvPr id="3" name="Content Placeholder 2"/>
          <p:cNvSpPr>
            <a:spLocks noGrp="1"/>
          </p:cNvSpPr>
          <p:nvPr>
            <p:ph idx="1"/>
          </p:nvPr>
        </p:nvSpPr>
        <p:spPr/>
        <p:txBody>
          <a:bodyPr/>
          <a:lstStyle/>
          <a:p>
            <a:r>
              <a:rPr lang="en-US" b="1" dirty="0"/>
              <a:t>C.  Statute of Frauds compliance</a:t>
            </a:r>
          </a:p>
          <a:p>
            <a:pPr marL="118872" indent="0">
              <a:buNone/>
            </a:pPr>
            <a:endParaRPr lang="en-US" b="1" dirty="0"/>
          </a:p>
          <a:p>
            <a:pPr lvl="1"/>
            <a:r>
              <a:rPr lang="en-US" b="1" dirty="0"/>
              <a:t>Part performance exception</a:t>
            </a:r>
          </a:p>
          <a:p>
            <a:pPr lvl="2"/>
            <a:r>
              <a:rPr lang="en-US" b="1" dirty="0"/>
              <a:t>If trustee acts as if he/she is a trustee, trustee will be estopped from raising Statute of Frauds defense.</a:t>
            </a:r>
          </a:p>
        </p:txBody>
      </p:sp>
      <p:sp>
        <p:nvSpPr>
          <p:cNvPr id="4" name="Slide Number Placeholder 3">
            <a:extLst>
              <a:ext uri="{FF2B5EF4-FFF2-40B4-BE49-F238E27FC236}">
                <a16:creationId xmlns:a16="http://schemas.microsoft.com/office/drawing/2014/main" id="{DCB4A9F9-CDA9-4E96-A043-5FB696ACCD9F}"/>
              </a:ext>
            </a:extLst>
          </p:cNvPr>
          <p:cNvSpPr>
            <a:spLocks noGrp="1"/>
          </p:cNvSpPr>
          <p:nvPr>
            <p:ph type="sldNum" sz="quarter" idx="12"/>
          </p:nvPr>
        </p:nvSpPr>
        <p:spPr/>
        <p:txBody>
          <a:bodyPr/>
          <a:lstStyle/>
          <a:p>
            <a:fld id="{9648F39E-9C37-485F-AC97-16BB4BDF9F49}" type="slidenum">
              <a:rPr kumimoji="0" lang="en-US" smtClean="0"/>
              <a:t>14</a:t>
            </a:fld>
            <a:endParaRPr kumimoji="0" lang="en-US" dirty="0"/>
          </a:p>
        </p:txBody>
      </p:sp>
    </p:spTree>
    <p:extLst>
      <p:ext uri="{BB962C8B-B14F-4D97-AF65-F5344CB8AC3E}">
        <p14:creationId xmlns:p14="http://schemas.microsoft.com/office/powerpoint/2010/main" val="24605209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Determine validity of trust</a:t>
            </a:r>
          </a:p>
        </p:txBody>
      </p:sp>
      <p:sp>
        <p:nvSpPr>
          <p:cNvPr id="3" name="Content Placeholder 2"/>
          <p:cNvSpPr>
            <a:spLocks noGrp="1"/>
          </p:cNvSpPr>
          <p:nvPr>
            <p:ph idx="1"/>
          </p:nvPr>
        </p:nvSpPr>
        <p:spPr/>
        <p:txBody>
          <a:bodyPr/>
          <a:lstStyle/>
          <a:p>
            <a:r>
              <a:rPr lang="en-US" b="1" dirty="0"/>
              <a:t>C.  Statute of Frauds compliance</a:t>
            </a:r>
          </a:p>
          <a:p>
            <a:pPr marL="118872" indent="0">
              <a:buNone/>
            </a:pPr>
            <a:endParaRPr lang="en-US" b="1" dirty="0"/>
          </a:p>
          <a:p>
            <a:pPr lvl="1"/>
            <a:r>
              <a:rPr lang="en-US" b="1" dirty="0"/>
              <a:t>Changes to written trust</a:t>
            </a:r>
          </a:p>
          <a:p>
            <a:pPr lvl="2"/>
            <a:r>
              <a:rPr lang="en-US" b="1" dirty="0"/>
              <a:t>Changes to a written trust must be in writing even if settlor could originally have created the trust orally.</a:t>
            </a:r>
          </a:p>
        </p:txBody>
      </p:sp>
      <p:sp>
        <p:nvSpPr>
          <p:cNvPr id="4" name="Slide Number Placeholder 3">
            <a:extLst>
              <a:ext uri="{FF2B5EF4-FFF2-40B4-BE49-F238E27FC236}">
                <a16:creationId xmlns:a16="http://schemas.microsoft.com/office/drawing/2014/main" id="{4B84BD0D-210A-4032-8FA3-D10659CA64A6}"/>
              </a:ext>
            </a:extLst>
          </p:cNvPr>
          <p:cNvSpPr>
            <a:spLocks noGrp="1"/>
          </p:cNvSpPr>
          <p:nvPr>
            <p:ph type="sldNum" sz="quarter" idx="12"/>
          </p:nvPr>
        </p:nvSpPr>
        <p:spPr/>
        <p:txBody>
          <a:bodyPr/>
          <a:lstStyle/>
          <a:p>
            <a:fld id="{9648F39E-9C37-485F-AC97-16BB4BDF9F49}" type="slidenum">
              <a:rPr kumimoji="0" lang="en-US" smtClean="0"/>
              <a:t>15</a:t>
            </a:fld>
            <a:endParaRPr kumimoji="0" lang="en-US" dirty="0"/>
          </a:p>
        </p:txBody>
      </p:sp>
    </p:spTree>
    <p:extLst>
      <p:ext uri="{BB962C8B-B14F-4D97-AF65-F5344CB8AC3E}">
        <p14:creationId xmlns:p14="http://schemas.microsoft.com/office/powerpoint/2010/main" val="16005010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Determine validity of trust</a:t>
            </a:r>
          </a:p>
        </p:txBody>
      </p:sp>
      <p:sp>
        <p:nvSpPr>
          <p:cNvPr id="3" name="Content Placeholder 2"/>
          <p:cNvSpPr>
            <a:spLocks noGrp="1"/>
          </p:cNvSpPr>
          <p:nvPr>
            <p:ph idx="1"/>
          </p:nvPr>
        </p:nvSpPr>
        <p:spPr/>
        <p:txBody>
          <a:bodyPr/>
          <a:lstStyle/>
          <a:p>
            <a:r>
              <a:rPr lang="en-US" b="1" dirty="0"/>
              <a:t>D.  No violation of Rule Against Perpetuities</a:t>
            </a:r>
          </a:p>
          <a:p>
            <a:pPr lvl="1"/>
            <a:r>
              <a:rPr lang="en-US" b="1" dirty="0"/>
              <a:t>Private trust = An interest is not good unless it must vest, if at all, not later than 21 years after some life in being at the time of the creation of the interest, plus a period of gestation.</a:t>
            </a:r>
          </a:p>
          <a:p>
            <a:pPr lvl="1"/>
            <a:r>
              <a:rPr lang="en-US" b="1" dirty="0"/>
              <a:t>Mandatory reformation, including use of cy pres, if RAP violated.</a:t>
            </a:r>
          </a:p>
          <a:p>
            <a:pPr lvl="1"/>
            <a:r>
              <a:rPr lang="en-US" b="1" dirty="0"/>
              <a:t>Charitable trust = RAP does not apply.</a:t>
            </a:r>
          </a:p>
        </p:txBody>
      </p:sp>
      <p:sp>
        <p:nvSpPr>
          <p:cNvPr id="4" name="Slide Number Placeholder 3">
            <a:extLst>
              <a:ext uri="{FF2B5EF4-FFF2-40B4-BE49-F238E27FC236}">
                <a16:creationId xmlns:a16="http://schemas.microsoft.com/office/drawing/2014/main" id="{266ADE2D-0C38-42EC-A5FC-9C23A475BE8B}"/>
              </a:ext>
            </a:extLst>
          </p:cNvPr>
          <p:cNvSpPr>
            <a:spLocks noGrp="1"/>
          </p:cNvSpPr>
          <p:nvPr>
            <p:ph type="sldNum" sz="quarter" idx="12"/>
          </p:nvPr>
        </p:nvSpPr>
        <p:spPr/>
        <p:txBody>
          <a:bodyPr/>
          <a:lstStyle/>
          <a:p>
            <a:fld id="{9648F39E-9C37-485F-AC97-16BB4BDF9F49}" type="slidenum">
              <a:rPr kumimoji="0" lang="en-US" smtClean="0"/>
              <a:t>16</a:t>
            </a:fld>
            <a:endParaRPr kumimoji="0" lang="en-US" dirty="0"/>
          </a:p>
        </p:txBody>
      </p:sp>
    </p:spTree>
    <p:extLst>
      <p:ext uri="{BB962C8B-B14F-4D97-AF65-F5344CB8AC3E}">
        <p14:creationId xmlns:p14="http://schemas.microsoft.com/office/powerpoint/2010/main" val="1467721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Determine validity of trust</a:t>
            </a:r>
          </a:p>
        </p:txBody>
      </p:sp>
      <p:sp>
        <p:nvSpPr>
          <p:cNvPr id="3" name="Content Placeholder 2"/>
          <p:cNvSpPr>
            <a:spLocks noGrp="1"/>
          </p:cNvSpPr>
          <p:nvPr>
            <p:ph idx="1"/>
          </p:nvPr>
        </p:nvSpPr>
        <p:spPr/>
        <p:txBody>
          <a:bodyPr/>
          <a:lstStyle/>
          <a:p>
            <a:r>
              <a:rPr lang="en-US" b="1" dirty="0"/>
              <a:t>E.  Legal purpose</a:t>
            </a:r>
          </a:p>
          <a:p>
            <a:endParaRPr lang="en-US" b="1" dirty="0"/>
          </a:p>
          <a:p>
            <a:pPr lvl="1"/>
            <a:r>
              <a:rPr lang="en-US" b="1" dirty="0"/>
              <a:t>Not illegal.</a:t>
            </a:r>
          </a:p>
          <a:p>
            <a:pPr lvl="1"/>
            <a:r>
              <a:rPr lang="en-US" b="1" dirty="0"/>
              <a:t>Not against public policy.</a:t>
            </a:r>
          </a:p>
          <a:p>
            <a:pPr marL="457200" lvl="1" indent="0">
              <a:buNone/>
            </a:pPr>
            <a:endParaRPr lang="en-US" b="1" dirty="0"/>
          </a:p>
        </p:txBody>
      </p:sp>
      <p:sp>
        <p:nvSpPr>
          <p:cNvPr id="4" name="Slide Number Placeholder 3">
            <a:extLst>
              <a:ext uri="{FF2B5EF4-FFF2-40B4-BE49-F238E27FC236}">
                <a16:creationId xmlns:a16="http://schemas.microsoft.com/office/drawing/2014/main" id="{EEEFC128-D27D-4F78-BF02-F07CE21F512A}"/>
              </a:ext>
            </a:extLst>
          </p:cNvPr>
          <p:cNvSpPr>
            <a:spLocks noGrp="1"/>
          </p:cNvSpPr>
          <p:nvPr>
            <p:ph type="sldNum" sz="quarter" idx="12"/>
          </p:nvPr>
        </p:nvSpPr>
        <p:spPr/>
        <p:txBody>
          <a:bodyPr/>
          <a:lstStyle/>
          <a:p>
            <a:fld id="{9648F39E-9C37-485F-AC97-16BB4BDF9F49}" type="slidenum">
              <a:rPr kumimoji="0" lang="en-US" smtClean="0"/>
              <a:t>17</a:t>
            </a:fld>
            <a:endParaRPr kumimoji="0" lang="en-US" dirty="0"/>
          </a:p>
        </p:txBody>
      </p:sp>
    </p:spTree>
    <p:extLst>
      <p:ext uri="{BB962C8B-B14F-4D97-AF65-F5344CB8AC3E}">
        <p14:creationId xmlns:p14="http://schemas.microsoft.com/office/powerpoint/2010/main" val="13636943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Determine validity of trust</a:t>
            </a:r>
          </a:p>
        </p:txBody>
      </p:sp>
      <p:sp>
        <p:nvSpPr>
          <p:cNvPr id="3" name="Content Placeholder 2"/>
          <p:cNvSpPr>
            <a:spLocks noGrp="1"/>
          </p:cNvSpPr>
          <p:nvPr>
            <p:ph idx="1"/>
          </p:nvPr>
        </p:nvSpPr>
        <p:spPr/>
        <p:txBody>
          <a:bodyPr/>
          <a:lstStyle/>
          <a:p>
            <a:r>
              <a:rPr lang="en-US" b="1" dirty="0"/>
              <a:t>F.  Settlor had capacity</a:t>
            </a:r>
          </a:p>
          <a:p>
            <a:endParaRPr lang="en-US" b="1" dirty="0"/>
          </a:p>
          <a:p>
            <a:pPr lvl="1"/>
            <a:r>
              <a:rPr lang="en-US" b="1" dirty="0"/>
              <a:t>Inter vivos trust = capacity to make an inter vivos gift.</a:t>
            </a:r>
          </a:p>
          <a:p>
            <a:pPr lvl="1"/>
            <a:endParaRPr lang="en-US" b="1" dirty="0"/>
          </a:p>
          <a:p>
            <a:pPr lvl="1"/>
            <a:r>
              <a:rPr lang="en-US" b="1" dirty="0"/>
              <a:t>Testamentary trust = testamentary capacity</a:t>
            </a:r>
          </a:p>
          <a:p>
            <a:pPr marL="457200" lvl="1" indent="0">
              <a:buNone/>
            </a:pPr>
            <a:endParaRPr lang="en-US" b="1" dirty="0"/>
          </a:p>
        </p:txBody>
      </p:sp>
      <p:sp>
        <p:nvSpPr>
          <p:cNvPr id="4" name="Slide Number Placeholder 3">
            <a:extLst>
              <a:ext uri="{FF2B5EF4-FFF2-40B4-BE49-F238E27FC236}">
                <a16:creationId xmlns:a16="http://schemas.microsoft.com/office/drawing/2014/main" id="{64158109-DE9C-4992-BF1D-590B3557431B}"/>
              </a:ext>
            </a:extLst>
          </p:cNvPr>
          <p:cNvSpPr>
            <a:spLocks noGrp="1"/>
          </p:cNvSpPr>
          <p:nvPr>
            <p:ph type="sldNum" sz="quarter" idx="12"/>
          </p:nvPr>
        </p:nvSpPr>
        <p:spPr/>
        <p:txBody>
          <a:bodyPr/>
          <a:lstStyle/>
          <a:p>
            <a:fld id="{9648F39E-9C37-485F-AC97-16BB4BDF9F49}" type="slidenum">
              <a:rPr kumimoji="0" lang="en-US" smtClean="0"/>
              <a:t>18</a:t>
            </a:fld>
            <a:endParaRPr kumimoji="0" lang="en-US" dirty="0"/>
          </a:p>
        </p:txBody>
      </p:sp>
    </p:spTree>
    <p:extLst>
      <p:ext uri="{BB962C8B-B14F-4D97-AF65-F5344CB8AC3E}">
        <p14:creationId xmlns:p14="http://schemas.microsoft.com/office/powerpoint/2010/main" val="1129200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Determine validity of trust</a:t>
            </a:r>
          </a:p>
        </p:txBody>
      </p:sp>
      <p:sp>
        <p:nvSpPr>
          <p:cNvPr id="3" name="Content Placeholder 2"/>
          <p:cNvSpPr>
            <a:spLocks noGrp="1"/>
          </p:cNvSpPr>
          <p:nvPr>
            <p:ph idx="1"/>
          </p:nvPr>
        </p:nvSpPr>
        <p:spPr/>
        <p:txBody>
          <a:bodyPr/>
          <a:lstStyle/>
          <a:p>
            <a:r>
              <a:rPr lang="en-US" b="1" dirty="0"/>
              <a:t>G.  Property</a:t>
            </a:r>
          </a:p>
          <a:p>
            <a:endParaRPr lang="en-US" b="1" dirty="0"/>
          </a:p>
          <a:p>
            <a:pPr lvl="1"/>
            <a:r>
              <a:rPr lang="en-US" b="1" dirty="0"/>
              <a:t>Settlor must transfer property:</a:t>
            </a:r>
          </a:p>
          <a:p>
            <a:pPr lvl="1"/>
            <a:endParaRPr lang="en-US" b="1" dirty="0"/>
          </a:p>
          <a:p>
            <a:pPr lvl="2"/>
            <a:r>
              <a:rPr lang="en-US" b="1" dirty="0"/>
              <a:t>Property must be transferable, and</a:t>
            </a:r>
          </a:p>
          <a:p>
            <a:pPr lvl="2"/>
            <a:r>
              <a:rPr lang="en-US" b="1" dirty="0"/>
              <a:t>Settlor must actually transfer the property in trust.</a:t>
            </a:r>
          </a:p>
          <a:p>
            <a:pPr marL="457200" lvl="1" indent="0">
              <a:buNone/>
            </a:pPr>
            <a:endParaRPr lang="en-US" b="1" dirty="0"/>
          </a:p>
        </p:txBody>
      </p:sp>
      <p:sp>
        <p:nvSpPr>
          <p:cNvPr id="4" name="Slide Number Placeholder 3">
            <a:extLst>
              <a:ext uri="{FF2B5EF4-FFF2-40B4-BE49-F238E27FC236}">
                <a16:creationId xmlns:a16="http://schemas.microsoft.com/office/drawing/2014/main" id="{A7C44665-F867-46FD-A306-4C1A1F269774}"/>
              </a:ext>
            </a:extLst>
          </p:cNvPr>
          <p:cNvSpPr>
            <a:spLocks noGrp="1"/>
          </p:cNvSpPr>
          <p:nvPr>
            <p:ph type="sldNum" sz="quarter" idx="12"/>
          </p:nvPr>
        </p:nvSpPr>
        <p:spPr/>
        <p:txBody>
          <a:bodyPr/>
          <a:lstStyle/>
          <a:p>
            <a:fld id="{9648F39E-9C37-485F-AC97-16BB4BDF9F49}" type="slidenum">
              <a:rPr kumimoji="0" lang="en-US" smtClean="0"/>
              <a:t>19</a:t>
            </a:fld>
            <a:endParaRPr kumimoji="0" lang="en-US" dirty="0"/>
          </a:p>
        </p:txBody>
      </p:sp>
    </p:spTree>
    <p:extLst>
      <p:ext uri="{BB962C8B-B14F-4D97-AF65-F5344CB8AC3E}">
        <p14:creationId xmlns:p14="http://schemas.microsoft.com/office/powerpoint/2010/main" val="3572477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lstStyle/>
          <a:p>
            <a:pPr marL="633222" indent="-514350">
              <a:buFont typeface="+mj-lt"/>
              <a:buAutoNum type="arabicPeriod"/>
            </a:pPr>
            <a:r>
              <a:rPr lang="en-US" b="1" dirty="0"/>
              <a:t>Lessons from the mid-term</a:t>
            </a:r>
          </a:p>
          <a:p>
            <a:pPr marL="633222" indent="-514350">
              <a:buFont typeface="+mj-lt"/>
              <a:buAutoNum type="arabicPeriod"/>
            </a:pPr>
            <a:endParaRPr lang="en-US" b="1" dirty="0"/>
          </a:p>
          <a:p>
            <a:pPr marL="633222" indent="-514350">
              <a:buFont typeface="+mj-lt"/>
              <a:buAutoNum type="arabicPeriod"/>
            </a:pPr>
            <a:r>
              <a:rPr lang="en-US" b="1" dirty="0"/>
              <a:t>Review of trusts</a:t>
            </a:r>
          </a:p>
          <a:p>
            <a:pPr marL="633222" indent="-514350">
              <a:buFont typeface="+mj-lt"/>
              <a:buAutoNum type="arabicPeriod"/>
            </a:pPr>
            <a:endParaRPr lang="en-US" b="1" dirty="0"/>
          </a:p>
          <a:p>
            <a:pPr marL="633222" indent="-514350">
              <a:buFont typeface="+mj-lt"/>
              <a:buAutoNum type="arabicPeriod"/>
            </a:pPr>
            <a:r>
              <a:rPr lang="en-US" b="1" dirty="0"/>
              <a:t>Practice questions</a:t>
            </a:r>
          </a:p>
        </p:txBody>
      </p:sp>
      <p:sp>
        <p:nvSpPr>
          <p:cNvPr id="4" name="Slide Number Placeholder 3">
            <a:extLst>
              <a:ext uri="{FF2B5EF4-FFF2-40B4-BE49-F238E27FC236}">
                <a16:creationId xmlns:a16="http://schemas.microsoft.com/office/drawing/2014/main" id="{983D6CAE-D529-4FD1-9E84-683ACF706C9F}"/>
              </a:ext>
            </a:extLst>
          </p:cNvPr>
          <p:cNvSpPr>
            <a:spLocks noGrp="1"/>
          </p:cNvSpPr>
          <p:nvPr>
            <p:ph type="sldNum" sz="quarter" idx="12"/>
          </p:nvPr>
        </p:nvSpPr>
        <p:spPr/>
        <p:txBody>
          <a:bodyPr/>
          <a:lstStyle/>
          <a:p>
            <a:fld id="{9648F39E-9C37-485F-AC97-16BB4BDF9F49}" type="slidenum">
              <a:rPr kumimoji="0" lang="en-US" smtClean="0"/>
              <a:t>2</a:t>
            </a:fld>
            <a:endParaRPr kumimoji="0" lang="en-US" dirty="0"/>
          </a:p>
        </p:txBody>
      </p:sp>
    </p:spTree>
    <p:extLst>
      <p:ext uri="{BB962C8B-B14F-4D97-AF65-F5344CB8AC3E}">
        <p14:creationId xmlns:p14="http://schemas.microsoft.com/office/powerpoint/2010/main" val="2262163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Determine validity of trust</a:t>
            </a:r>
          </a:p>
        </p:txBody>
      </p:sp>
      <p:sp>
        <p:nvSpPr>
          <p:cNvPr id="3" name="Content Placeholder 2"/>
          <p:cNvSpPr>
            <a:spLocks noGrp="1"/>
          </p:cNvSpPr>
          <p:nvPr>
            <p:ph idx="1"/>
          </p:nvPr>
        </p:nvSpPr>
        <p:spPr/>
        <p:txBody>
          <a:bodyPr/>
          <a:lstStyle/>
          <a:p>
            <a:r>
              <a:rPr lang="en-US" b="1" dirty="0"/>
              <a:t>H.  Trustee</a:t>
            </a:r>
          </a:p>
          <a:p>
            <a:endParaRPr lang="en-US" b="1" dirty="0"/>
          </a:p>
          <a:p>
            <a:pPr lvl="1"/>
            <a:r>
              <a:rPr lang="en-US" b="1" dirty="0"/>
              <a:t>Acceptance</a:t>
            </a:r>
          </a:p>
          <a:p>
            <a:pPr lvl="2"/>
            <a:r>
              <a:rPr lang="en-US" b="1" dirty="0"/>
              <a:t>Conclusive = sign trust or separate written acceptance</a:t>
            </a:r>
          </a:p>
          <a:p>
            <a:pPr lvl="2"/>
            <a:r>
              <a:rPr lang="en-US" b="1" dirty="0"/>
              <a:t>Presumption = exercise power or perform duty</a:t>
            </a:r>
          </a:p>
          <a:p>
            <a:pPr marL="457200" lvl="1" indent="0">
              <a:buNone/>
            </a:pPr>
            <a:endParaRPr lang="en-US" b="1" dirty="0"/>
          </a:p>
        </p:txBody>
      </p:sp>
      <p:sp>
        <p:nvSpPr>
          <p:cNvPr id="4" name="Slide Number Placeholder 3">
            <a:extLst>
              <a:ext uri="{FF2B5EF4-FFF2-40B4-BE49-F238E27FC236}">
                <a16:creationId xmlns:a16="http://schemas.microsoft.com/office/drawing/2014/main" id="{D80596B2-E40A-4B20-A2F6-EB7A675C265C}"/>
              </a:ext>
            </a:extLst>
          </p:cNvPr>
          <p:cNvSpPr>
            <a:spLocks noGrp="1"/>
          </p:cNvSpPr>
          <p:nvPr>
            <p:ph type="sldNum" sz="quarter" idx="12"/>
          </p:nvPr>
        </p:nvSpPr>
        <p:spPr/>
        <p:txBody>
          <a:bodyPr/>
          <a:lstStyle/>
          <a:p>
            <a:fld id="{9648F39E-9C37-485F-AC97-16BB4BDF9F49}" type="slidenum">
              <a:rPr kumimoji="0" lang="en-US" smtClean="0"/>
              <a:t>20</a:t>
            </a:fld>
            <a:endParaRPr kumimoji="0" lang="en-US" dirty="0"/>
          </a:p>
        </p:txBody>
      </p:sp>
    </p:spTree>
    <p:extLst>
      <p:ext uri="{BB962C8B-B14F-4D97-AF65-F5344CB8AC3E}">
        <p14:creationId xmlns:p14="http://schemas.microsoft.com/office/powerpoint/2010/main" val="9618713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Determine validity of trust</a:t>
            </a:r>
          </a:p>
        </p:txBody>
      </p:sp>
      <p:sp>
        <p:nvSpPr>
          <p:cNvPr id="3" name="Content Placeholder 2"/>
          <p:cNvSpPr>
            <a:spLocks noGrp="1"/>
          </p:cNvSpPr>
          <p:nvPr>
            <p:ph idx="1"/>
          </p:nvPr>
        </p:nvSpPr>
        <p:spPr/>
        <p:txBody>
          <a:bodyPr/>
          <a:lstStyle/>
          <a:p>
            <a:r>
              <a:rPr lang="en-US" b="1" dirty="0"/>
              <a:t>H.  Trustee</a:t>
            </a:r>
          </a:p>
          <a:p>
            <a:endParaRPr lang="en-US" b="1" dirty="0"/>
          </a:p>
          <a:p>
            <a:pPr lvl="1"/>
            <a:r>
              <a:rPr lang="en-US" b="1" dirty="0"/>
              <a:t>Bond required unless:</a:t>
            </a:r>
          </a:p>
          <a:p>
            <a:pPr lvl="2"/>
            <a:r>
              <a:rPr lang="en-US" b="1" dirty="0"/>
              <a:t>Settlor waives in trust instrument</a:t>
            </a:r>
          </a:p>
          <a:p>
            <a:pPr lvl="2"/>
            <a:r>
              <a:rPr lang="en-US" b="1" dirty="0"/>
              <a:t>Corporate trustee</a:t>
            </a:r>
          </a:p>
          <a:p>
            <a:pPr marL="457200" lvl="1" indent="0">
              <a:buNone/>
            </a:pPr>
            <a:endParaRPr lang="en-US" b="1" dirty="0"/>
          </a:p>
        </p:txBody>
      </p:sp>
      <p:sp>
        <p:nvSpPr>
          <p:cNvPr id="4" name="Slide Number Placeholder 3">
            <a:extLst>
              <a:ext uri="{FF2B5EF4-FFF2-40B4-BE49-F238E27FC236}">
                <a16:creationId xmlns:a16="http://schemas.microsoft.com/office/drawing/2014/main" id="{5A865F9A-6DBF-4D04-BF1A-EBFB294A23F3}"/>
              </a:ext>
            </a:extLst>
          </p:cNvPr>
          <p:cNvSpPr>
            <a:spLocks noGrp="1"/>
          </p:cNvSpPr>
          <p:nvPr>
            <p:ph type="sldNum" sz="quarter" idx="12"/>
          </p:nvPr>
        </p:nvSpPr>
        <p:spPr/>
        <p:txBody>
          <a:bodyPr/>
          <a:lstStyle/>
          <a:p>
            <a:fld id="{9648F39E-9C37-485F-AC97-16BB4BDF9F49}" type="slidenum">
              <a:rPr kumimoji="0" lang="en-US" smtClean="0"/>
              <a:t>21</a:t>
            </a:fld>
            <a:endParaRPr kumimoji="0" lang="en-US" dirty="0"/>
          </a:p>
        </p:txBody>
      </p:sp>
    </p:spTree>
    <p:extLst>
      <p:ext uri="{BB962C8B-B14F-4D97-AF65-F5344CB8AC3E}">
        <p14:creationId xmlns:p14="http://schemas.microsoft.com/office/powerpoint/2010/main" val="20021575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Determine validity of trust</a:t>
            </a:r>
          </a:p>
        </p:txBody>
      </p:sp>
      <p:sp>
        <p:nvSpPr>
          <p:cNvPr id="3" name="Content Placeholder 2"/>
          <p:cNvSpPr>
            <a:spLocks noGrp="1"/>
          </p:cNvSpPr>
          <p:nvPr>
            <p:ph idx="1"/>
          </p:nvPr>
        </p:nvSpPr>
        <p:spPr/>
        <p:txBody>
          <a:bodyPr/>
          <a:lstStyle/>
          <a:p>
            <a:r>
              <a:rPr lang="en-US" b="1" dirty="0"/>
              <a:t>I.  Beneficiary</a:t>
            </a:r>
          </a:p>
          <a:p>
            <a:endParaRPr lang="en-US" b="1" dirty="0"/>
          </a:p>
          <a:p>
            <a:pPr lvl="1"/>
            <a:r>
              <a:rPr lang="en-US" b="1" dirty="0"/>
              <a:t>Private trust = clearly ascertainable</a:t>
            </a:r>
          </a:p>
          <a:p>
            <a:pPr lvl="1"/>
            <a:endParaRPr lang="en-US" b="1" dirty="0"/>
          </a:p>
          <a:p>
            <a:pPr lvl="1"/>
            <a:r>
              <a:rPr lang="en-US" b="1" dirty="0"/>
              <a:t>Charitable trust = benefit society/community</a:t>
            </a:r>
          </a:p>
        </p:txBody>
      </p:sp>
      <p:sp>
        <p:nvSpPr>
          <p:cNvPr id="4" name="Slide Number Placeholder 3">
            <a:extLst>
              <a:ext uri="{FF2B5EF4-FFF2-40B4-BE49-F238E27FC236}">
                <a16:creationId xmlns:a16="http://schemas.microsoft.com/office/drawing/2014/main" id="{028E0218-4116-4016-B05C-B2FBA5EB58B6}"/>
              </a:ext>
            </a:extLst>
          </p:cNvPr>
          <p:cNvSpPr>
            <a:spLocks noGrp="1"/>
          </p:cNvSpPr>
          <p:nvPr>
            <p:ph type="sldNum" sz="quarter" idx="12"/>
          </p:nvPr>
        </p:nvSpPr>
        <p:spPr/>
        <p:txBody>
          <a:bodyPr/>
          <a:lstStyle/>
          <a:p>
            <a:fld id="{9648F39E-9C37-485F-AC97-16BB4BDF9F49}" type="slidenum">
              <a:rPr kumimoji="0" lang="en-US" smtClean="0"/>
              <a:t>22</a:t>
            </a:fld>
            <a:endParaRPr kumimoji="0" lang="en-US" dirty="0"/>
          </a:p>
        </p:txBody>
      </p:sp>
    </p:spTree>
    <p:extLst>
      <p:ext uri="{BB962C8B-B14F-4D97-AF65-F5344CB8AC3E}">
        <p14:creationId xmlns:p14="http://schemas.microsoft.com/office/powerpoint/2010/main" val="25350305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Determine traits of trust</a:t>
            </a:r>
          </a:p>
        </p:txBody>
      </p:sp>
      <p:sp>
        <p:nvSpPr>
          <p:cNvPr id="3" name="Content Placeholder 2"/>
          <p:cNvSpPr>
            <a:spLocks noGrp="1"/>
          </p:cNvSpPr>
          <p:nvPr>
            <p:ph idx="1"/>
          </p:nvPr>
        </p:nvSpPr>
        <p:spPr/>
        <p:txBody>
          <a:bodyPr/>
          <a:lstStyle/>
          <a:p>
            <a:r>
              <a:rPr lang="en-US" b="1" dirty="0"/>
              <a:t>A.  Revocable by settlor?</a:t>
            </a:r>
          </a:p>
          <a:p>
            <a:endParaRPr lang="en-US" b="1" dirty="0"/>
          </a:p>
          <a:p>
            <a:pPr lvl="1"/>
            <a:r>
              <a:rPr lang="en-US" b="1" dirty="0"/>
              <a:t>Presumed</a:t>
            </a:r>
          </a:p>
          <a:p>
            <a:pPr lvl="1"/>
            <a:endParaRPr lang="en-US" b="1" dirty="0"/>
          </a:p>
          <a:p>
            <a:pPr lvl="1"/>
            <a:r>
              <a:rPr lang="en-US" b="1" dirty="0"/>
              <a:t>Irrevocable if:</a:t>
            </a:r>
          </a:p>
          <a:p>
            <a:pPr lvl="2"/>
            <a:r>
              <a:rPr lang="en-US" b="1" dirty="0"/>
              <a:t>Settlor provided for irrevocability in the trust.</a:t>
            </a:r>
          </a:p>
          <a:p>
            <a:pPr lvl="2"/>
            <a:r>
              <a:rPr lang="en-US" b="1" dirty="0"/>
              <a:t>Settlor is dead.</a:t>
            </a:r>
          </a:p>
        </p:txBody>
      </p:sp>
      <p:sp>
        <p:nvSpPr>
          <p:cNvPr id="4" name="Slide Number Placeholder 3">
            <a:extLst>
              <a:ext uri="{FF2B5EF4-FFF2-40B4-BE49-F238E27FC236}">
                <a16:creationId xmlns:a16="http://schemas.microsoft.com/office/drawing/2014/main" id="{7DBB89DD-0AFB-4E1A-AF6D-324DBB8D3063}"/>
              </a:ext>
            </a:extLst>
          </p:cNvPr>
          <p:cNvSpPr>
            <a:spLocks noGrp="1"/>
          </p:cNvSpPr>
          <p:nvPr>
            <p:ph type="sldNum" sz="quarter" idx="12"/>
          </p:nvPr>
        </p:nvSpPr>
        <p:spPr/>
        <p:txBody>
          <a:bodyPr/>
          <a:lstStyle/>
          <a:p>
            <a:fld id="{9648F39E-9C37-485F-AC97-16BB4BDF9F49}" type="slidenum">
              <a:rPr kumimoji="0" lang="en-US" smtClean="0"/>
              <a:t>23</a:t>
            </a:fld>
            <a:endParaRPr kumimoji="0" lang="en-US" dirty="0"/>
          </a:p>
        </p:txBody>
      </p:sp>
    </p:spTree>
    <p:extLst>
      <p:ext uri="{BB962C8B-B14F-4D97-AF65-F5344CB8AC3E}">
        <p14:creationId xmlns:p14="http://schemas.microsoft.com/office/powerpoint/2010/main" val="26364654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Determine traits of trust</a:t>
            </a:r>
          </a:p>
        </p:txBody>
      </p:sp>
      <p:sp>
        <p:nvSpPr>
          <p:cNvPr id="3" name="Content Placeholder 2"/>
          <p:cNvSpPr>
            <a:spLocks noGrp="1"/>
          </p:cNvSpPr>
          <p:nvPr>
            <p:ph idx="1"/>
          </p:nvPr>
        </p:nvSpPr>
        <p:spPr/>
        <p:txBody>
          <a:bodyPr/>
          <a:lstStyle/>
          <a:p>
            <a:r>
              <a:rPr lang="en-US" b="1" dirty="0"/>
              <a:t>B.  Limits on beneficiary’s interest?</a:t>
            </a:r>
          </a:p>
          <a:p>
            <a:endParaRPr lang="en-US" b="1" dirty="0"/>
          </a:p>
          <a:p>
            <a:pPr lvl="1"/>
            <a:r>
              <a:rPr lang="en-US" b="1" dirty="0"/>
              <a:t>Spendthrift</a:t>
            </a:r>
          </a:p>
          <a:p>
            <a:pPr lvl="2"/>
            <a:r>
              <a:rPr lang="en-US" b="1" dirty="0"/>
              <a:t>Beneficiary cannot transfer interest.</a:t>
            </a:r>
          </a:p>
          <a:p>
            <a:pPr lvl="2"/>
            <a:r>
              <a:rPr lang="en-US" b="1" dirty="0"/>
              <a:t>Beneficiary’s creditors cannot attach interest.</a:t>
            </a:r>
          </a:p>
          <a:p>
            <a:pPr lvl="2"/>
            <a:r>
              <a:rPr lang="en-US" b="1" dirty="0"/>
              <a:t>Exceptions:</a:t>
            </a:r>
          </a:p>
          <a:p>
            <a:pPr lvl="3"/>
            <a:r>
              <a:rPr lang="en-US" b="1" dirty="0"/>
              <a:t>Settlor = Beneficiary</a:t>
            </a:r>
          </a:p>
          <a:p>
            <a:pPr lvl="3"/>
            <a:r>
              <a:rPr lang="en-US" b="1" dirty="0"/>
              <a:t>Child support</a:t>
            </a:r>
          </a:p>
          <a:p>
            <a:pPr lvl="3"/>
            <a:r>
              <a:rPr lang="en-US" b="1" dirty="0"/>
              <a:t>Federal taxes</a:t>
            </a:r>
          </a:p>
          <a:p>
            <a:pPr marL="457200" lvl="1" indent="0">
              <a:buNone/>
            </a:pPr>
            <a:endParaRPr lang="en-US" b="1" dirty="0"/>
          </a:p>
        </p:txBody>
      </p:sp>
      <p:sp>
        <p:nvSpPr>
          <p:cNvPr id="4" name="Slide Number Placeholder 3">
            <a:extLst>
              <a:ext uri="{FF2B5EF4-FFF2-40B4-BE49-F238E27FC236}">
                <a16:creationId xmlns:a16="http://schemas.microsoft.com/office/drawing/2014/main" id="{508255E9-7412-46F6-89A9-7000017B2D0D}"/>
              </a:ext>
            </a:extLst>
          </p:cNvPr>
          <p:cNvSpPr>
            <a:spLocks noGrp="1"/>
          </p:cNvSpPr>
          <p:nvPr>
            <p:ph type="sldNum" sz="quarter" idx="12"/>
          </p:nvPr>
        </p:nvSpPr>
        <p:spPr/>
        <p:txBody>
          <a:bodyPr/>
          <a:lstStyle/>
          <a:p>
            <a:fld id="{9648F39E-9C37-485F-AC97-16BB4BDF9F49}" type="slidenum">
              <a:rPr kumimoji="0" lang="en-US" smtClean="0"/>
              <a:t>24</a:t>
            </a:fld>
            <a:endParaRPr kumimoji="0" lang="en-US" dirty="0"/>
          </a:p>
        </p:txBody>
      </p:sp>
    </p:spTree>
    <p:extLst>
      <p:ext uri="{BB962C8B-B14F-4D97-AF65-F5344CB8AC3E}">
        <p14:creationId xmlns:p14="http://schemas.microsoft.com/office/powerpoint/2010/main" val="33436526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Determine traits of trust</a:t>
            </a:r>
          </a:p>
        </p:txBody>
      </p:sp>
      <p:sp>
        <p:nvSpPr>
          <p:cNvPr id="3" name="Content Placeholder 2"/>
          <p:cNvSpPr>
            <a:spLocks noGrp="1"/>
          </p:cNvSpPr>
          <p:nvPr>
            <p:ph idx="1"/>
          </p:nvPr>
        </p:nvSpPr>
        <p:spPr/>
        <p:txBody>
          <a:bodyPr/>
          <a:lstStyle/>
          <a:p>
            <a:r>
              <a:rPr lang="en-US" b="1" dirty="0"/>
              <a:t>B.  Limits on beneficiary’s interest?</a:t>
            </a:r>
          </a:p>
          <a:p>
            <a:endParaRPr lang="en-US" b="1" dirty="0"/>
          </a:p>
          <a:p>
            <a:pPr lvl="1"/>
            <a:r>
              <a:rPr lang="en-US" b="1" dirty="0"/>
              <a:t>Mandatory or discretionary distribution?</a:t>
            </a:r>
          </a:p>
          <a:p>
            <a:pPr lvl="1"/>
            <a:endParaRPr lang="en-US" b="1" dirty="0"/>
          </a:p>
          <a:p>
            <a:pPr lvl="1"/>
            <a:r>
              <a:rPr lang="en-US" b="1" dirty="0"/>
              <a:t>Limited by a purpose or standard?</a:t>
            </a:r>
          </a:p>
          <a:p>
            <a:pPr lvl="2"/>
            <a:r>
              <a:rPr lang="en-US" b="1" dirty="0"/>
              <a:t>Health</a:t>
            </a:r>
          </a:p>
          <a:p>
            <a:pPr lvl="2"/>
            <a:r>
              <a:rPr lang="en-US" b="1" dirty="0"/>
              <a:t>Education</a:t>
            </a:r>
          </a:p>
          <a:p>
            <a:pPr lvl="2"/>
            <a:r>
              <a:rPr lang="en-US" b="1" dirty="0"/>
              <a:t>Maintenance</a:t>
            </a:r>
          </a:p>
          <a:p>
            <a:pPr lvl="2"/>
            <a:r>
              <a:rPr lang="en-US" b="1" dirty="0"/>
              <a:t>Support</a:t>
            </a:r>
          </a:p>
          <a:p>
            <a:pPr marL="457200" lvl="1" indent="0">
              <a:buNone/>
            </a:pPr>
            <a:endParaRPr lang="en-US" b="1" dirty="0"/>
          </a:p>
        </p:txBody>
      </p:sp>
      <p:sp>
        <p:nvSpPr>
          <p:cNvPr id="4" name="Slide Number Placeholder 3">
            <a:extLst>
              <a:ext uri="{FF2B5EF4-FFF2-40B4-BE49-F238E27FC236}">
                <a16:creationId xmlns:a16="http://schemas.microsoft.com/office/drawing/2014/main" id="{23F9309C-9BFA-4A15-A230-A2791F6F34A0}"/>
              </a:ext>
            </a:extLst>
          </p:cNvPr>
          <p:cNvSpPr>
            <a:spLocks noGrp="1"/>
          </p:cNvSpPr>
          <p:nvPr>
            <p:ph type="sldNum" sz="quarter" idx="12"/>
          </p:nvPr>
        </p:nvSpPr>
        <p:spPr/>
        <p:txBody>
          <a:bodyPr/>
          <a:lstStyle/>
          <a:p>
            <a:fld id="{9648F39E-9C37-485F-AC97-16BB4BDF9F49}" type="slidenum">
              <a:rPr kumimoji="0" lang="en-US" smtClean="0"/>
              <a:t>25</a:t>
            </a:fld>
            <a:endParaRPr kumimoji="0" lang="en-US" dirty="0"/>
          </a:p>
        </p:txBody>
      </p:sp>
    </p:spTree>
    <p:extLst>
      <p:ext uri="{BB962C8B-B14F-4D97-AF65-F5344CB8AC3E}">
        <p14:creationId xmlns:p14="http://schemas.microsoft.com/office/powerpoint/2010/main" val="10410938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4.  Has trust been changed since creation?</a:t>
            </a:r>
          </a:p>
        </p:txBody>
      </p:sp>
      <p:sp>
        <p:nvSpPr>
          <p:cNvPr id="3" name="Content Placeholder 2"/>
          <p:cNvSpPr>
            <a:spLocks noGrp="1"/>
          </p:cNvSpPr>
          <p:nvPr>
            <p:ph idx="1"/>
          </p:nvPr>
        </p:nvSpPr>
        <p:spPr/>
        <p:txBody>
          <a:bodyPr/>
          <a:lstStyle/>
          <a:p>
            <a:r>
              <a:rPr lang="en-US" b="1" dirty="0"/>
              <a:t>A.  By Parties</a:t>
            </a:r>
          </a:p>
          <a:p>
            <a:pPr lvl="1"/>
            <a:r>
              <a:rPr lang="en-US" b="1" dirty="0"/>
              <a:t>Settlor (presumed amendable)</a:t>
            </a:r>
          </a:p>
          <a:p>
            <a:pPr lvl="1"/>
            <a:r>
              <a:rPr lang="en-US" b="1" dirty="0"/>
              <a:t>Beneficiaries (with court consent via deviation)</a:t>
            </a:r>
          </a:p>
          <a:p>
            <a:pPr lvl="1"/>
            <a:r>
              <a:rPr lang="en-US" b="1" dirty="0"/>
              <a:t>Settlor plus beneficiaries </a:t>
            </a:r>
          </a:p>
          <a:p>
            <a:pPr lvl="1"/>
            <a:r>
              <a:rPr lang="en-US" b="1" dirty="0"/>
              <a:t>Trustee (trust permission, divide/combine, non-judicial cy pres)</a:t>
            </a:r>
          </a:p>
          <a:p>
            <a:pPr lvl="1"/>
            <a:r>
              <a:rPr lang="en-US" b="1" dirty="0"/>
              <a:t>Trustee plus beneficiaries (merger)</a:t>
            </a:r>
          </a:p>
        </p:txBody>
      </p:sp>
      <p:sp>
        <p:nvSpPr>
          <p:cNvPr id="4" name="Slide Number Placeholder 3">
            <a:extLst>
              <a:ext uri="{FF2B5EF4-FFF2-40B4-BE49-F238E27FC236}">
                <a16:creationId xmlns:a16="http://schemas.microsoft.com/office/drawing/2014/main" id="{E53523C7-2477-4011-8319-D59E0A694501}"/>
              </a:ext>
            </a:extLst>
          </p:cNvPr>
          <p:cNvSpPr>
            <a:spLocks noGrp="1"/>
          </p:cNvSpPr>
          <p:nvPr>
            <p:ph type="sldNum" sz="quarter" idx="12"/>
          </p:nvPr>
        </p:nvSpPr>
        <p:spPr/>
        <p:txBody>
          <a:bodyPr/>
          <a:lstStyle/>
          <a:p>
            <a:fld id="{9648F39E-9C37-485F-AC97-16BB4BDF9F49}" type="slidenum">
              <a:rPr kumimoji="0" lang="en-US" smtClean="0"/>
              <a:t>26</a:t>
            </a:fld>
            <a:endParaRPr kumimoji="0" lang="en-US" dirty="0"/>
          </a:p>
        </p:txBody>
      </p:sp>
    </p:spTree>
    <p:extLst>
      <p:ext uri="{BB962C8B-B14F-4D97-AF65-F5344CB8AC3E}">
        <p14:creationId xmlns:p14="http://schemas.microsoft.com/office/powerpoint/2010/main" val="7001890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4.  Has trust been changed since creation?</a:t>
            </a:r>
          </a:p>
        </p:txBody>
      </p:sp>
      <p:sp>
        <p:nvSpPr>
          <p:cNvPr id="3" name="Content Placeholder 2"/>
          <p:cNvSpPr>
            <a:spLocks noGrp="1"/>
          </p:cNvSpPr>
          <p:nvPr>
            <p:ph idx="1"/>
          </p:nvPr>
        </p:nvSpPr>
        <p:spPr/>
        <p:txBody>
          <a:bodyPr>
            <a:normAutofit/>
          </a:bodyPr>
          <a:lstStyle/>
          <a:p>
            <a:r>
              <a:rPr lang="en-US" b="1" dirty="0"/>
              <a:t>B.  By Court</a:t>
            </a:r>
          </a:p>
          <a:p>
            <a:pPr lvl="1"/>
            <a:r>
              <a:rPr lang="en-US" b="1" dirty="0"/>
              <a:t>Deviation</a:t>
            </a:r>
          </a:p>
          <a:p>
            <a:pPr lvl="2"/>
            <a:r>
              <a:rPr lang="en-US" b="1" dirty="0"/>
              <a:t>Purposes of trust fulfilled</a:t>
            </a:r>
          </a:p>
          <a:p>
            <a:pPr lvl="2"/>
            <a:r>
              <a:rPr lang="en-US" b="1" dirty="0"/>
              <a:t>Purposes of trust have become illegal</a:t>
            </a:r>
          </a:p>
          <a:p>
            <a:pPr lvl="2"/>
            <a:r>
              <a:rPr lang="en-US" b="1" dirty="0"/>
              <a:t>Purposes of trust are impossible to fulfill</a:t>
            </a:r>
          </a:p>
          <a:p>
            <a:pPr lvl="2"/>
            <a:r>
              <a:rPr lang="en-US" b="1" dirty="0"/>
              <a:t>Change will further the purposes of trust because of circumstances the settlor did not know and  could not anticipate</a:t>
            </a:r>
          </a:p>
          <a:p>
            <a:pPr lvl="2"/>
            <a:r>
              <a:rPr lang="en-US" b="1" dirty="0"/>
              <a:t>Necessary or appropriate to achieve settlor’s tax objectives and is not contrary to settlor’s intent</a:t>
            </a:r>
          </a:p>
          <a:p>
            <a:pPr lvl="2"/>
            <a:endParaRPr lang="en-US" b="1" dirty="0"/>
          </a:p>
          <a:p>
            <a:pPr lvl="2"/>
            <a:endParaRPr lang="en-US" b="1" dirty="0"/>
          </a:p>
        </p:txBody>
      </p:sp>
      <p:sp>
        <p:nvSpPr>
          <p:cNvPr id="4" name="Slide Number Placeholder 3">
            <a:extLst>
              <a:ext uri="{FF2B5EF4-FFF2-40B4-BE49-F238E27FC236}">
                <a16:creationId xmlns:a16="http://schemas.microsoft.com/office/drawing/2014/main" id="{CF41F199-FEAC-47B2-8C29-063F97BABB97}"/>
              </a:ext>
            </a:extLst>
          </p:cNvPr>
          <p:cNvSpPr>
            <a:spLocks noGrp="1"/>
          </p:cNvSpPr>
          <p:nvPr>
            <p:ph type="sldNum" sz="quarter" idx="12"/>
          </p:nvPr>
        </p:nvSpPr>
        <p:spPr/>
        <p:txBody>
          <a:bodyPr/>
          <a:lstStyle/>
          <a:p>
            <a:fld id="{9648F39E-9C37-485F-AC97-16BB4BDF9F49}" type="slidenum">
              <a:rPr kumimoji="0" lang="en-US" smtClean="0"/>
              <a:t>27</a:t>
            </a:fld>
            <a:endParaRPr kumimoji="0" lang="en-US" dirty="0"/>
          </a:p>
        </p:txBody>
      </p:sp>
    </p:spTree>
    <p:extLst>
      <p:ext uri="{BB962C8B-B14F-4D97-AF65-F5344CB8AC3E}">
        <p14:creationId xmlns:p14="http://schemas.microsoft.com/office/powerpoint/2010/main" val="26233750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4.  Has trust been changed since creation?</a:t>
            </a:r>
          </a:p>
        </p:txBody>
      </p:sp>
      <p:sp>
        <p:nvSpPr>
          <p:cNvPr id="3" name="Content Placeholder 2"/>
          <p:cNvSpPr>
            <a:spLocks noGrp="1"/>
          </p:cNvSpPr>
          <p:nvPr>
            <p:ph idx="1"/>
          </p:nvPr>
        </p:nvSpPr>
        <p:spPr/>
        <p:txBody>
          <a:bodyPr>
            <a:normAutofit lnSpcReduction="10000"/>
          </a:bodyPr>
          <a:lstStyle/>
          <a:p>
            <a:r>
              <a:rPr lang="en-US" b="1" dirty="0"/>
              <a:t>B.  By Court</a:t>
            </a:r>
          </a:p>
          <a:p>
            <a:pPr lvl="1"/>
            <a:r>
              <a:rPr lang="en-US" b="1" dirty="0"/>
              <a:t>Deviation (continued)</a:t>
            </a:r>
          </a:p>
          <a:p>
            <a:pPr lvl="2"/>
            <a:r>
              <a:rPr lang="en-US" b="1" dirty="0"/>
              <a:t>Modification of administrative provision is necessary or appropriate to prevent waste or avoid impairment of trust’s administration</a:t>
            </a:r>
          </a:p>
          <a:p>
            <a:pPr lvl="2"/>
            <a:r>
              <a:rPr lang="en-US" b="1" dirty="0"/>
              <a:t>Continuance of the trust is not necessary to achieve any material purpose of trust, and all beneficiaries consent (directly, by virtual representation, or through guardian ad litem)</a:t>
            </a:r>
          </a:p>
          <a:p>
            <a:pPr lvl="2"/>
            <a:r>
              <a:rPr lang="en-US" b="1" dirty="0"/>
              <a:t>Change is not inconsistent with material purpose of trust, and all beneficiaries consent (directly, by virtual representation, or through guardian ad litem)</a:t>
            </a:r>
          </a:p>
          <a:p>
            <a:pPr lvl="2"/>
            <a:endParaRPr lang="en-US" b="1" dirty="0"/>
          </a:p>
          <a:p>
            <a:pPr lvl="2"/>
            <a:endParaRPr lang="en-US" b="1" dirty="0"/>
          </a:p>
          <a:p>
            <a:pPr lvl="2"/>
            <a:endParaRPr lang="en-US" b="1" dirty="0"/>
          </a:p>
        </p:txBody>
      </p:sp>
      <p:sp>
        <p:nvSpPr>
          <p:cNvPr id="4" name="Slide Number Placeholder 3">
            <a:extLst>
              <a:ext uri="{FF2B5EF4-FFF2-40B4-BE49-F238E27FC236}">
                <a16:creationId xmlns:a16="http://schemas.microsoft.com/office/drawing/2014/main" id="{5787D31A-C364-40C8-91A5-673DD7EBBA9D}"/>
              </a:ext>
            </a:extLst>
          </p:cNvPr>
          <p:cNvSpPr>
            <a:spLocks noGrp="1"/>
          </p:cNvSpPr>
          <p:nvPr>
            <p:ph type="sldNum" sz="quarter" idx="12"/>
          </p:nvPr>
        </p:nvSpPr>
        <p:spPr/>
        <p:txBody>
          <a:bodyPr/>
          <a:lstStyle/>
          <a:p>
            <a:fld id="{9648F39E-9C37-485F-AC97-16BB4BDF9F49}" type="slidenum">
              <a:rPr kumimoji="0" lang="en-US" smtClean="0"/>
              <a:t>28</a:t>
            </a:fld>
            <a:endParaRPr kumimoji="0" lang="en-US" dirty="0"/>
          </a:p>
        </p:txBody>
      </p:sp>
    </p:spTree>
    <p:extLst>
      <p:ext uri="{BB962C8B-B14F-4D97-AF65-F5344CB8AC3E}">
        <p14:creationId xmlns:p14="http://schemas.microsoft.com/office/powerpoint/2010/main" val="3678469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4.  Has trust been changed since creation?</a:t>
            </a:r>
          </a:p>
        </p:txBody>
      </p:sp>
      <p:sp>
        <p:nvSpPr>
          <p:cNvPr id="3" name="Content Placeholder 2"/>
          <p:cNvSpPr>
            <a:spLocks noGrp="1"/>
          </p:cNvSpPr>
          <p:nvPr>
            <p:ph idx="1"/>
          </p:nvPr>
        </p:nvSpPr>
        <p:spPr/>
        <p:txBody>
          <a:bodyPr>
            <a:normAutofit/>
          </a:bodyPr>
          <a:lstStyle/>
          <a:p>
            <a:r>
              <a:rPr lang="en-US" b="1" dirty="0"/>
              <a:t>B.  By Court</a:t>
            </a:r>
          </a:p>
          <a:p>
            <a:pPr lvl="1"/>
            <a:r>
              <a:rPr lang="en-US" b="1" dirty="0"/>
              <a:t>Cy pres</a:t>
            </a:r>
          </a:p>
          <a:p>
            <a:pPr lvl="2"/>
            <a:r>
              <a:rPr lang="en-US" b="1" dirty="0"/>
              <a:t>Charitable trust</a:t>
            </a:r>
          </a:p>
          <a:p>
            <a:pPr lvl="2"/>
            <a:r>
              <a:rPr lang="en-US" b="1" dirty="0"/>
              <a:t>Substitute equitably equivalent charity</a:t>
            </a:r>
          </a:p>
          <a:p>
            <a:pPr lvl="2"/>
            <a:r>
              <a:rPr lang="en-US" b="1" dirty="0"/>
              <a:t>Settlor had general charitable intent</a:t>
            </a:r>
          </a:p>
          <a:p>
            <a:pPr lvl="2"/>
            <a:endParaRPr lang="en-US" b="1" dirty="0"/>
          </a:p>
          <a:p>
            <a:pPr lvl="2"/>
            <a:endParaRPr lang="en-US" b="1" dirty="0"/>
          </a:p>
          <a:p>
            <a:pPr lvl="2"/>
            <a:endParaRPr lang="en-US" b="1" dirty="0"/>
          </a:p>
        </p:txBody>
      </p:sp>
      <p:sp>
        <p:nvSpPr>
          <p:cNvPr id="4" name="Slide Number Placeholder 3">
            <a:extLst>
              <a:ext uri="{FF2B5EF4-FFF2-40B4-BE49-F238E27FC236}">
                <a16:creationId xmlns:a16="http://schemas.microsoft.com/office/drawing/2014/main" id="{13C41E48-9540-44AC-A47F-7E1A7311F777}"/>
              </a:ext>
            </a:extLst>
          </p:cNvPr>
          <p:cNvSpPr>
            <a:spLocks noGrp="1"/>
          </p:cNvSpPr>
          <p:nvPr>
            <p:ph type="sldNum" sz="quarter" idx="12"/>
          </p:nvPr>
        </p:nvSpPr>
        <p:spPr/>
        <p:txBody>
          <a:bodyPr/>
          <a:lstStyle/>
          <a:p>
            <a:fld id="{9648F39E-9C37-485F-AC97-16BB4BDF9F49}" type="slidenum">
              <a:rPr kumimoji="0" lang="en-US" smtClean="0"/>
              <a:t>29</a:t>
            </a:fld>
            <a:endParaRPr kumimoji="0" lang="en-US" dirty="0"/>
          </a:p>
        </p:txBody>
      </p:sp>
    </p:spTree>
    <p:extLst>
      <p:ext uri="{BB962C8B-B14F-4D97-AF65-F5344CB8AC3E}">
        <p14:creationId xmlns:p14="http://schemas.microsoft.com/office/powerpoint/2010/main" val="3542002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Lessons From the Mid-Term Exam</a:t>
            </a:r>
          </a:p>
        </p:txBody>
      </p:sp>
      <p:sp>
        <p:nvSpPr>
          <p:cNvPr id="3" name="Content Placeholder 2"/>
          <p:cNvSpPr>
            <a:spLocks noGrp="1"/>
          </p:cNvSpPr>
          <p:nvPr>
            <p:ph idx="1"/>
          </p:nvPr>
        </p:nvSpPr>
        <p:spPr/>
        <p:txBody>
          <a:bodyPr/>
          <a:lstStyle/>
          <a:p>
            <a:pPr marL="633222" indent="-514350">
              <a:buFont typeface="+mj-lt"/>
              <a:buAutoNum type="arabicPeriod"/>
            </a:pPr>
            <a:r>
              <a:rPr lang="en-US" b="1" dirty="0"/>
              <a:t>Missing issues</a:t>
            </a:r>
          </a:p>
        </p:txBody>
      </p:sp>
      <p:sp>
        <p:nvSpPr>
          <p:cNvPr id="4" name="Slide Number Placeholder 3">
            <a:extLst>
              <a:ext uri="{FF2B5EF4-FFF2-40B4-BE49-F238E27FC236}">
                <a16:creationId xmlns:a16="http://schemas.microsoft.com/office/drawing/2014/main" id="{0F7375C7-EB41-4047-A1B8-72F50A2141F2}"/>
              </a:ext>
            </a:extLst>
          </p:cNvPr>
          <p:cNvSpPr>
            <a:spLocks noGrp="1"/>
          </p:cNvSpPr>
          <p:nvPr>
            <p:ph type="sldNum" sz="quarter" idx="12"/>
          </p:nvPr>
        </p:nvSpPr>
        <p:spPr/>
        <p:txBody>
          <a:bodyPr/>
          <a:lstStyle/>
          <a:p>
            <a:fld id="{9648F39E-9C37-485F-AC97-16BB4BDF9F49}" type="slidenum">
              <a:rPr kumimoji="0" lang="en-US" smtClean="0"/>
              <a:t>3</a:t>
            </a:fld>
            <a:endParaRPr kumimoji="0" lang="en-US" dirty="0"/>
          </a:p>
        </p:txBody>
      </p:sp>
    </p:spTree>
    <p:extLst>
      <p:ext uri="{BB962C8B-B14F-4D97-AF65-F5344CB8AC3E}">
        <p14:creationId xmlns:p14="http://schemas.microsoft.com/office/powerpoint/2010/main" val="13564470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5.  Has trust been terminated?</a:t>
            </a:r>
          </a:p>
        </p:txBody>
      </p:sp>
      <p:sp>
        <p:nvSpPr>
          <p:cNvPr id="3" name="Content Placeholder 2"/>
          <p:cNvSpPr>
            <a:spLocks noGrp="1"/>
          </p:cNvSpPr>
          <p:nvPr>
            <p:ph idx="1"/>
          </p:nvPr>
        </p:nvSpPr>
        <p:spPr/>
        <p:txBody>
          <a:bodyPr>
            <a:normAutofit/>
          </a:bodyPr>
          <a:lstStyle/>
          <a:p>
            <a:pPr>
              <a:spcAft>
                <a:spcPts val="600"/>
              </a:spcAft>
            </a:pPr>
            <a:r>
              <a:rPr lang="en-US" b="1" dirty="0"/>
              <a:t>Express terms of trust</a:t>
            </a:r>
          </a:p>
          <a:p>
            <a:pPr>
              <a:spcAft>
                <a:spcPts val="600"/>
              </a:spcAft>
            </a:pPr>
            <a:r>
              <a:rPr lang="en-US" b="1" dirty="0"/>
              <a:t>Settlor (presumed revocable)</a:t>
            </a:r>
          </a:p>
          <a:p>
            <a:pPr>
              <a:spcAft>
                <a:spcPts val="600"/>
              </a:spcAft>
            </a:pPr>
            <a:r>
              <a:rPr lang="en-US" b="1" dirty="0"/>
              <a:t>Exhaust property</a:t>
            </a:r>
          </a:p>
          <a:p>
            <a:pPr>
              <a:spcAft>
                <a:spcPts val="600"/>
              </a:spcAft>
            </a:pPr>
            <a:r>
              <a:rPr lang="en-US" b="1" dirty="0"/>
              <a:t>Court-ordered termination (deviation)</a:t>
            </a:r>
          </a:p>
          <a:p>
            <a:pPr>
              <a:spcAft>
                <a:spcPts val="600"/>
              </a:spcAft>
            </a:pPr>
            <a:r>
              <a:rPr lang="en-US" b="1" dirty="0"/>
              <a:t>Merger</a:t>
            </a:r>
          </a:p>
          <a:p>
            <a:pPr>
              <a:spcAft>
                <a:spcPts val="600"/>
              </a:spcAft>
            </a:pPr>
            <a:r>
              <a:rPr lang="en-US" b="1" dirty="0"/>
              <a:t>No beneficiary</a:t>
            </a:r>
          </a:p>
          <a:p>
            <a:pPr>
              <a:spcAft>
                <a:spcPts val="600"/>
              </a:spcAft>
            </a:pPr>
            <a:r>
              <a:rPr lang="en-US" b="1" dirty="0"/>
              <a:t>Uneconomic (&lt; $50,000)</a:t>
            </a:r>
          </a:p>
          <a:p>
            <a:pPr lvl="2"/>
            <a:endParaRPr lang="en-US" b="1" dirty="0"/>
          </a:p>
          <a:p>
            <a:pPr lvl="2"/>
            <a:endParaRPr lang="en-US" b="1" dirty="0"/>
          </a:p>
          <a:p>
            <a:pPr lvl="2"/>
            <a:endParaRPr lang="en-US" b="1" dirty="0"/>
          </a:p>
        </p:txBody>
      </p:sp>
      <p:sp>
        <p:nvSpPr>
          <p:cNvPr id="4" name="Slide Number Placeholder 3">
            <a:extLst>
              <a:ext uri="{FF2B5EF4-FFF2-40B4-BE49-F238E27FC236}">
                <a16:creationId xmlns:a16="http://schemas.microsoft.com/office/drawing/2014/main" id="{E356AD1C-62CD-4CE7-B498-B13C37BFEC35}"/>
              </a:ext>
            </a:extLst>
          </p:cNvPr>
          <p:cNvSpPr>
            <a:spLocks noGrp="1"/>
          </p:cNvSpPr>
          <p:nvPr>
            <p:ph type="sldNum" sz="quarter" idx="12"/>
          </p:nvPr>
        </p:nvSpPr>
        <p:spPr/>
        <p:txBody>
          <a:bodyPr/>
          <a:lstStyle/>
          <a:p>
            <a:fld id="{9648F39E-9C37-485F-AC97-16BB4BDF9F49}" type="slidenum">
              <a:rPr kumimoji="0" lang="en-US" smtClean="0"/>
              <a:t>30</a:t>
            </a:fld>
            <a:endParaRPr kumimoji="0" lang="en-US" dirty="0"/>
          </a:p>
        </p:txBody>
      </p:sp>
    </p:spTree>
    <p:extLst>
      <p:ext uri="{BB962C8B-B14F-4D97-AF65-F5344CB8AC3E}">
        <p14:creationId xmlns:p14="http://schemas.microsoft.com/office/powerpoint/2010/main" val="32339781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6.  Has trustee acted properly?</a:t>
            </a:r>
          </a:p>
        </p:txBody>
      </p:sp>
      <p:sp>
        <p:nvSpPr>
          <p:cNvPr id="3" name="Content Placeholder 2"/>
          <p:cNvSpPr>
            <a:spLocks noGrp="1"/>
          </p:cNvSpPr>
          <p:nvPr>
            <p:ph idx="1"/>
          </p:nvPr>
        </p:nvSpPr>
        <p:spPr/>
        <p:txBody>
          <a:bodyPr>
            <a:normAutofit/>
          </a:bodyPr>
          <a:lstStyle/>
          <a:p>
            <a:pPr>
              <a:spcAft>
                <a:spcPts val="600"/>
              </a:spcAft>
            </a:pPr>
            <a:r>
              <a:rPr lang="en-US" b="1" dirty="0"/>
              <a:t>A.  What powers did trustee have and did trustee exceed them?</a:t>
            </a:r>
          </a:p>
          <a:p>
            <a:pPr lvl="1">
              <a:spcAft>
                <a:spcPts val="600"/>
              </a:spcAft>
            </a:pPr>
            <a:r>
              <a:rPr lang="en-US" b="1" dirty="0"/>
              <a:t>Trust instrument</a:t>
            </a:r>
          </a:p>
          <a:p>
            <a:pPr lvl="1">
              <a:spcAft>
                <a:spcPts val="600"/>
              </a:spcAft>
            </a:pPr>
            <a:r>
              <a:rPr lang="en-US" b="1" dirty="0"/>
              <a:t>Trust Code</a:t>
            </a:r>
          </a:p>
          <a:p>
            <a:pPr lvl="1">
              <a:spcAft>
                <a:spcPts val="600"/>
              </a:spcAft>
            </a:pPr>
            <a:r>
              <a:rPr lang="en-US" b="1" dirty="0"/>
              <a:t>Implied or granted by equity</a:t>
            </a:r>
          </a:p>
          <a:p>
            <a:pPr lvl="1">
              <a:spcAft>
                <a:spcPts val="600"/>
              </a:spcAft>
            </a:pPr>
            <a:r>
              <a:rPr lang="en-US" b="1" dirty="0"/>
              <a:t>Court order</a:t>
            </a:r>
          </a:p>
          <a:p>
            <a:pPr lvl="2"/>
            <a:endParaRPr lang="en-US" b="1" dirty="0"/>
          </a:p>
          <a:p>
            <a:pPr lvl="2"/>
            <a:endParaRPr lang="en-US" b="1" dirty="0"/>
          </a:p>
        </p:txBody>
      </p:sp>
      <p:sp>
        <p:nvSpPr>
          <p:cNvPr id="4" name="Slide Number Placeholder 3">
            <a:extLst>
              <a:ext uri="{FF2B5EF4-FFF2-40B4-BE49-F238E27FC236}">
                <a16:creationId xmlns:a16="http://schemas.microsoft.com/office/drawing/2014/main" id="{5C02CC2C-B98D-4C48-9646-5011E66666E1}"/>
              </a:ext>
            </a:extLst>
          </p:cNvPr>
          <p:cNvSpPr>
            <a:spLocks noGrp="1"/>
          </p:cNvSpPr>
          <p:nvPr>
            <p:ph type="sldNum" sz="quarter" idx="12"/>
          </p:nvPr>
        </p:nvSpPr>
        <p:spPr/>
        <p:txBody>
          <a:bodyPr/>
          <a:lstStyle/>
          <a:p>
            <a:fld id="{9648F39E-9C37-485F-AC97-16BB4BDF9F49}" type="slidenum">
              <a:rPr kumimoji="0" lang="en-US" smtClean="0"/>
              <a:t>31</a:t>
            </a:fld>
            <a:endParaRPr kumimoji="0" lang="en-US" dirty="0"/>
          </a:p>
        </p:txBody>
      </p:sp>
    </p:spTree>
    <p:extLst>
      <p:ext uri="{BB962C8B-B14F-4D97-AF65-F5344CB8AC3E}">
        <p14:creationId xmlns:p14="http://schemas.microsoft.com/office/powerpoint/2010/main" val="20539680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6.  Has trustee acted properly?</a:t>
            </a:r>
          </a:p>
        </p:txBody>
      </p:sp>
      <p:sp>
        <p:nvSpPr>
          <p:cNvPr id="3" name="Content Placeholder 2"/>
          <p:cNvSpPr>
            <a:spLocks noGrp="1"/>
          </p:cNvSpPr>
          <p:nvPr>
            <p:ph idx="1"/>
          </p:nvPr>
        </p:nvSpPr>
        <p:spPr/>
        <p:txBody>
          <a:bodyPr>
            <a:normAutofit/>
          </a:bodyPr>
          <a:lstStyle/>
          <a:p>
            <a:pPr>
              <a:spcAft>
                <a:spcPts val="600"/>
              </a:spcAft>
            </a:pPr>
            <a:r>
              <a:rPr lang="en-US" b="1" dirty="0"/>
              <a:t>B.  Effect of grant of “discretion”</a:t>
            </a:r>
          </a:p>
          <a:p>
            <a:pPr lvl="1">
              <a:spcAft>
                <a:spcPts val="600"/>
              </a:spcAft>
            </a:pPr>
            <a:r>
              <a:rPr lang="en-US" b="1" dirty="0"/>
              <a:t>No such thing as “absolute discretion” – trustee must always act honestly and in good faith</a:t>
            </a:r>
          </a:p>
          <a:p>
            <a:pPr lvl="2"/>
            <a:endParaRPr lang="en-US" b="1" dirty="0"/>
          </a:p>
          <a:p>
            <a:pPr lvl="2"/>
            <a:endParaRPr lang="en-US" b="1" dirty="0"/>
          </a:p>
          <a:p>
            <a:pPr lvl="2"/>
            <a:endParaRPr lang="en-US" b="1" dirty="0"/>
          </a:p>
        </p:txBody>
      </p:sp>
      <p:sp>
        <p:nvSpPr>
          <p:cNvPr id="4" name="Slide Number Placeholder 3">
            <a:extLst>
              <a:ext uri="{FF2B5EF4-FFF2-40B4-BE49-F238E27FC236}">
                <a16:creationId xmlns:a16="http://schemas.microsoft.com/office/drawing/2014/main" id="{4A58B09F-47E6-487E-A155-4C033FAB9B96}"/>
              </a:ext>
            </a:extLst>
          </p:cNvPr>
          <p:cNvSpPr>
            <a:spLocks noGrp="1"/>
          </p:cNvSpPr>
          <p:nvPr>
            <p:ph type="sldNum" sz="quarter" idx="12"/>
          </p:nvPr>
        </p:nvSpPr>
        <p:spPr/>
        <p:txBody>
          <a:bodyPr/>
          <a:lstStyle/>
          <a:p>
            <a:fld id="{9648F39E-9C37-485F-AC97-16BB4BDF9F49}" type="slidenum">
              <a:rPr kumimoji="0" lang="en-US" smtClean="0"/>
              <a:t>32</a:t>
            </a:fld>
            <a:endParaRPr kumimoji="0" lang="en-US" dirty="0"/>
          </a:p>
        </p:txBody>
      </p:sp>
    </p:spTree>
    <p:extLst>
      <p:ext uri="{BB962C8B-B14F-4D97-AF65-F5344CB8AC3E}">
        <p14:creationId xmlns:p14="http://schemas.microsoft.com/office/powerpoint/2010/main" val="27004463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6.  Has trustee acted properly?</a:t>
            </a:r>
          </a:p>
        </p:txBody>
      </p:sp>
      <p:sp>
        <p:nvSpPr>
          <p:cNvPr id="3" name="Content Placeholder 2"/>
          <p:cNvSpPr>
            <a:spLocks noGrp="1"/>
          </p:cNvSpPr>
          <p:nvPr>
            <p:ph idx="1"/>
          </p:nvPr>
        </p:nvSpPr>
        <p:spPr>
          <a:xfrm>
            <a:off x="304800" y="1775191"/>
            <a:ext cx="8382000" cy="4625609"/>
          </a:xfrm>
        </p:spPr>
        <p:txBody>
          <a:bodyPr>
            <a:normAutofit fontScale="92500" lnSpcReduction="10000"/>
          </a:bodyPr>
          <a:lstStyle/>
          <a:p>
            <a:pPr>
              <a:spcAft>
                <a:spcPts val="600"/>
              </a:spcAft>
            </a:pPr>
            <a:r>
              <a:rPr lang="en-US" b="1" dirty="0"/>
              <a:t>C.  Delegation</a:t>
            </a:r>
          </a:p>
          <a:p>
            <a:pPr lvl="1">
              <a:spcAft>
                <a:spcPts val="600"/>
              </a:spcAft>
            </a:pPr>
            <a:r>
              <a:rPr lang="en-US" b="1" dirty="0"/>
              <a:t>Generally = allowed if reasonable</a:t>
            </a:r>
          </a:p>
          <a:p>
            <a:pPr lvl="1">
              <a:spcAft>
                <a:spcPts val="600"/>
              </a:spcAft>
            </a:pPr>
            <a:r>
              <a:rPr lang="en-US" b="1" dirty="0"/>
              <a:t>Investment and management = allowed if a prudent trustee of comparable skills could properly delegate</a:t>
            </a:r>
          </a:p>
          <a:p>
            <a:pPr lvl="1">
              <a:spcAft>
                <a:spcPts val="600"/>
              </a:spcAft>
            </a:pPr>
            <a:r>
              <a:rPr lang="en-US" b="1" dirty="0"/>
              <a:t>If delegation proper, trustee not liable to beneficiaries for agent’s acts – trustee’s due diligence in</a:t>
            </a:r>
          </a:p>
          <a:p>
            <a:pPr lvl="2">
              <a:spcAft>
                <a:spcPts val="600"/>
              </a:spcAft>
            </a:pPr>
            <a:r>
              <a:rPr lang="en-US" b="1" dirty="0"/>
              <a:t>Selecting</a:t>
            </a:r>
          </a:p>
          <a:p>
            <a:pPr lvl="2">
              <a:spcAft>
                <a:spcPts val="600"/>
              </a:spcAft>
            </a:pPr>
            <a:r>
              <a:rPr lang="en-US" b="1" dirty="0"/>
              <a:t>Establishing scope and terms of delegation</a:t>
            </a:r>
          </a:p>
          <a:p>
            <a:pPr lvl="2">
              <a:spcAft>
                <a:spcPts val="600"/>
              </a:spcAft>
            </a:pPr>
            <a:r>
              <a:rPr lang="en-US" b="1" dirty="0"/>
              <a:t>Reviewing agent’s actions</a:t>
            </a:r>
          </a:p>
          <a:p>
            <a:pPr lvl="2"/>
            <a:endParaRPr lang="en-US" b="1" dirty="0"/>
          </a:p>
          <a:p>
            <a:pPr lvl="2"/>
            <a:endParaRPr lang="en-US" b="1" dirty="0"/>
          </a:p>
          <a:p>
            <a:pPr lvl="2"/>
            <a:endParaRPr lang="en-US" b="1" dirty="0"/>
          </a:p>
        </p:txBody>
      </p:sp>
      <p:sp>
        <p:nvSpPr>
          <p:cNvPr id="4" name="Slide Number Placeholder 3">
            <a:extLst>
              <a:ext uri="{FF2B5EF4-FFF2-40B4-BE49-F238E27FC236}">
                <a16:creationId xmlns:a16="http://schemas.microsoft.com/office/drawing/2014/main" id="{120312B0-A844-4F4F-BBF5-DD26316699E5}"/>
              </a:ext>
            </a:extLst>
          </p:cNvPr>
          <p:cNvSpPr>
            <a:spLocks noGrp="1"/>
          </p:cNvSpPr>
          <p:nvPr>
            <p:ph type="sldNum" sz="quarter" idx="12"/>
          </p:nvPr>
        </p:nvSpPr>
        <p:spPr/>
        <p:txBody>
          <a:bodyPr/>
          <a:lstStyle/>
          <a:p>
            <a:fld id="{9648F39E-9C37-485F-AC97-16BB4BDF9F49}" type="slidenum">
              <a:rPr kumimoji="0" lang="en-US" smtClean="0"/>
              <a:t>33</a:t>
            </a:fld>
            <a:endParaRPr kumimoji="0" lang="en-US" dirty="0"/>
          </a:p>
        </p:txBody>
      </p:sp>
    </p:spTree>
    <p:extLst>
      <p:ext uri="{BB962C8B-B14F-4D97-AF65-F5344CB8AC3E}">
        <p14:creationId xmlns:p14="http://schemas.microsoft.com/office/powerpoint/2010/main" val="4398664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6.  Has trustee acted properly?</a:t>
            </a:r>
          </a:p>
        </p:txBody>
      </p:sp>
      <p:sp>
        <p:nvSpPr>
          <p:cNvPr id="3" name="Content Placeholder 2"/>
          <p:cNvSpPr>
            <a:spLocks noGrp="1"/>
          </p:cNvSpPr>
          <p:nvPr>
            <p:ph idx="1"/>
          </p:nvPr>
        </p:nvSpPr>
        <p:spPr>
          <a:xfrm>
            <a:off x="304800" y="1775191"/>
            <a:ext cx="8382000" cy="4625609"/>
          </a:xfrm>
        </p:spPr>
        <p:txBody>
          <a:bodyPr>
            <a:normAutofit/>
          </a:bodyPr>
          <a:lstStyle/>
          <a:p>
            <a:pPr>
              <a:spcAft>
                <a:spcPts val="600"/>
              </a:spcAft>
            </a:pPr>
            <a:r>
              <a:rPr lang="en-US" b="1" dirty="0"/>
              <a:t>C.  Delegation (continued)</a:t>
            </a:r>
          </a:p>
          <a:p>
            <a:pPr lvl="1">
              <a:spcAft>
                <a:spcPts val="600"/>
              </a:spcAft>
            </a:pPr>
            <a:r>
              <a:rPr lang="en-US" b="1" dirty="0"/>
              <a:t>Exceptions:</a:t>
            </a:r>
          </a:p>
          <a:p>
            <a:pPr lvl="2">
              <a:spcAft>
                <a:spcPts val="600"/>
              </a:spcAft>
            </a:pPr>
            <a:r>
              <a:rPr lang="en-US" b="1" dirty="0"/>
              <a:t>Agent is an affiliate of the trustee</a:t>
            </a:r>
          </a:p>
          <a:p>
            <a:pPr lvl="2">
              <a:spcAft>
                <a:spcPts val="600"/>
              </a:spcAft>
            </a:pPr>
            <a:r>
              <a:rPr lang="en-US" b="1" dirty="0"/>
              <a:t>Trustee or beneficiary is required to arbitrate</a:t>
            </a:r>
          </a:p>
          <a:p>
            <a:pPr lvl="2">
              <a:spcAft>
                <a:spcPts val="600"/>
              </a:spcAft>
            </a:pPr>
            <a:r>
              <a:rPr lang="en-US" b="1" dirty="0"/>
              <a:t>Statute of limitations is shortened</a:t>
            </a:r>
          </a:p>
          <a:p>
            <a:pPr lvl="2"/>
            <a:endParaRPr lang="en-US" b="1" dirty="0"/>
          </a:p>
          <a:p>
            <a:pPr lvl="2"/>
            <a:endParaRPr lang="en-US" b="1" dirty="0"/>
          </a:p>
          <a:p>
            <a:pPr lvl="2"/>
            <a:endParaRPr lang="en-US" b="1" dirty="0"/>
          </a:p>
        </p:txBody>
      </p:sp>
      <p:sp>
        <p:nvSpPr>
          <p:cNvPr id="4" name="Slide Number Placeholder 3">
            <a:extLst>
              <a:ext uri="{FF2B5EF4-FFF2-40B4-BE49-F238E27FC236}">
                <a16:creationId xmlns:a16="http://schemas.microsoft.com/office/drawing/2014/main" id="{422C2ED5-8982-43FD-BE74-ADF9FE1F6301}"/>
              </a:ext>
            </a:extLst>
          </p:cNvPr>
          <p:cNvSpPr>
            <a:spLocks noGrp="1"/>
          </p:cNvSpPr>
          <p:nvPr>
            <p:ph type="sldNum" sz="quarter" idx="12"/>
          </p:nvPr>
        </p:nvSpPr>
        <p:spPr/>
        <p:txBody>
          <a:bodyPr/>
          <a:lstStyle/>
          <a:p>
            <a:fld id="{9648F39E-9C37-485F-AC97-16BB4BDF9F49}" type="slidenum">
              <a:rPr kumimoji="0" lang="en-US" smtClean="0"/>
              <a:t>34</a:t>
            </a:fld>
            <a:endParaRPr kumimoji="0" lang="en-US" dirty="0"/>
          </a:p>
        </p:txBody>
      </p:sp>
    </p:spTree>
    <p:extLst>
      <p:ext uri="{BB962C8B-B14F-4D97-AF65-F5344CB8AC3E}">
        <p14:creationId xmlns:p14="http://schemas.microsoft.com/office/powerpoint/2010/main" val="15128333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6.  Has trustee acted properly?</a:t>
            </a:r>
          </a:p>
        </p:txBody>
      </p:sp>
      <p:sp>
        <p:nvSpPr>
          <p:cNvPr id="3" name="Content Placeholder 2"/>
          <p:cNvSpPr>
            <a:spLocks noGrp="1"/>
          </p:cNvSpPr>
          <p:nvPr>
            <p:ph idx="1"/>
          </p:nvPr>
        </p:nvSpPr>
        <p:spPr>
          <a:xfrm>
            <a:off x="304800" y="1775191"/>
            <a:ext cx="8382000" cy="4625609"/>
          </a:xfrm>
        </p:spPr>
        <p:txBody>
          <a:bodyPr>
            <a:normAutofit/>
          </a:bodyPr>
          <a:lstStyle/>
          <a:p>
            <a:pPr>
              <a:spcAft>
                <a:spcPts val="600"/>
              </a:spcAft>
            </a:pPr>
            <a:r>
              <a:rPr lang="en-US" b="1" dirty="0"/>
              <a:t>D.  Prudently invest</a:t>
            </a:r>
          </a:p>
          <a:p>
            <a:pPr lvl="1">
              <a:spcAft>
                <a:spcPts val="600"/>
              </a:spcAft>
            </a:pPr>
            <a:r>
              <a:rPr lang="en-US" b="1" dirty="0"/>
              <a:t>Prudent investor</a:t>
            </a:r>
          </a:p>
          <a:p>
            <a:pPr lvl="1">
              <a:spcAft>
                <a:spcPts val="600"/>
              </a:spcAft>
            </a:pPr>
            <a:r>
              <a:rPr lang="en-US" b="1" dirty="0"/>
              <a:t>Portfolio approach – view investments collectively, not individually</a:t>
            </a:r>
          </a:p>
          <a:p>
            <a:pPr lvl="1">
              <a:spcAft>
                <a:spcPts val="600"/>
              </a:spcAft>
            </a:pPr>
            <a:r>
              <a:rPr lang="en-US" b="1" dirty="0"/>
              <a:t>Factors (e.g., income, safety, appreciation, tax, need for income/liquidity, property preservation, etc.).</a:t>
            </a:r>
          </a:p>
          <a:p>
            <a:pPr lvl="1">
              <a:spcAft>
                <a:spcPts val="600"/>
              </a:spcAft>
            </a:pPr>
            <a:r>
              <a:rPr lang="en-US" b="1" dirty="0"/>
              <a:t>Diversify</a:t>
            </a:r>
          </a:p>
          <a:p>
            <a:pPr lvl="2"/>
            <a:endParaRPr lang="en-US" b="1" dirty="0"/>
          </a:p>
          <a:p>
            <a:pPr lvl="2"/>
            <a:endParaRPr lang="en-US" b="1" dirty="0"/>
          </a:p>
          <a:p>
            <a:pPr lvl="2"/>
            <a:endParaRPr lang="en-US" b="1" dirty="0"/>
          </a:p>
        </p:txBody>
      </p:sp>
      <p:sp>
        <p:nvSpPr>
          <p:cNvPr id="4" name="Slide Number Placeholder 3">
            <a:extLst>
              <a:ext uri="{FF2B5EF4-FFF2-40B4-BE49-F238E27FC236}">
                <a16:creationId xmlns:a16="http://schemas.microsoft.com/office/drawing/2014/main" id="{00402E08-221F-4A69-8F55-F6777B73A9DC}"/>
              </a:ext>
            </a:extLst>
          </p:cNvPr>
          <p:cNvSpPr>
            <a:spLocks noGrp="1"/>
          </p:cNvSpPr>
          <p:nvPr>
            <p:ph type="sldNum" sz="quarter" idx="12"/>
          </p:nvPr>
        </p:nvSpPr>
        <p:spPr/>
        <p:txBody>
          <a:bodyPr/>
          <a:lstStyle/>
          <a:p>
            <a:fld id="{9648F39E-9C37-485F-AC97-16BB4BDF9F49}" type="slidenum">
              <a:rPr kumimoji="0" lang="en-US" smtClean="0"/>
              <a:t>35</a:t>
            </a:fld>
            <a:endParaRPr kumimoji="0" lang="en-US" dirty="0"/>
          </a:p>
        </p:txBody>
      </p:sp>
    </p:spTree>
    <p:extLst>
      <p:ext uri="{BB962C8B-B14F-4D97-AF65-F5344CB8AC3E}">
        <p14:creationId xmlns:p14="http://schemas.microsoft.com/office/powerpoint/2010/main" val="15060115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6.  Has trustee acted properly?</a:t>
            </a:r>
          </a:p>
        </p:txBody>
      </p:sp>
      <p:sp>
        <p:nvSpPr>
          <p:cNvPr id="3" name="Content Placeholder 2"/>
          <p:cNvSpPr>
            <a:spLocks noGrp="1"/>
          </p:cNvSpPr>
          <p:nvPr>
            <p:ph idx="1"/>
          </p:nvPr>
        </p:nvSpPr>
        <p:spPr>
          <a:xfrm>
            <a:off x="304800" y="1775191"/>
            <a:ext cx="8382000" cy="4625609"/>
          </a:xfrm>
        </p:spPr>
        <p:txBody>
          <a:bodyPr>
            <a:normAutofit/>
          </a:bodyPr>
          <a:lstStyle/>
          <a:p>
            <a:pPr>
              <a:spcAft>
                <a:spcPts val="600"/>
              </a:spcAft>
            </a:pPr>
            <a:r>
              <a:rPr lang="en-US" b="1" dirty="0"/>
              <a:t>D.  Prudently invest (continued)</a:t>
            </a:r>
          </a:p>
          <a:p>
            <a:pPr lvl="1">
              <a:spcAft>
                <a:spcPts val="600"/>
              </a:spcAft>
            </a:pPr>
            <a:r>
              <a:rPr lang="en-US" b="1" dirty="0"/>
              <a:t>Review investments</a:t>
            </a:r>
          </a:p>
          <a:p>
            <a:pPr lvl="1">
              <a:spcAft>
                <a:spcPts val="600"/>
              </a:spcAft>
            </a:pPr>
            <a:r>
              <a:rPr lang="en-US" b="1" dirty="0"/>
              <a:t>Follow settlor’s instructions</a:t>
            </a:r>
          </a:p>
          <a:p>
            <a:pPr lvl="2">
              <a:spcAft>
                <a:spcPts val="600"/>
              </a:spcAft>
            </a:pPr>
            <a:r>
              <a:rPr lang="en-US" b="1" dirty="0"/>
              <a:t>Lower standard</a:t>
            </a:r>
          </a:p>
          <a:p>
            <a:pPr lvl="2">
              <a:spcAft>
                <a:spcPts val="600"/>
              </a:spcAft>
            </a:pPr>
            <a:r>
              <a:rPr lang="en-US" b="1" dirty="0"/>
              <a:t>Exculpate negligent breaches</a:t>
            </a:r>
          </a:p>
          <a:p>
            <a:pPr lvl="2"/>
            <a:endParaRPr lang="en-US" b="1" dirty="0"/>
          </a:p>
          <a:p>
            <a:pPr lvl="2"/>
            <a:endParaRPr lang="en-US" b="1" dirty="0"/>
          </a:p>
          <a:p>
            <a:pPr lvl="2"/>
            <a:endParaRPr lang="en-US" b="1" dirty="0"/>
          </a:p>
        </p:txBody>
      </p:sp>
      <p:sp>
        <p:nvSpPr>
          <p:cNvPr id="4" name="Slide Number Placeholder 3">
            <a:extLst>
              <a:ext uri="{FF2B5EF4-FFF2-40B4-BE49-F238E27FC236}">
                <a16:creationId xmlns:a16="http://schemas.microsoft.com/office/drawing/2014/main" id="{D66AC277-9A7F-493E-80B6-CC3C464E9B81}"/>
              </a:ext>
            </a:extLst>
          </p:cNvPr>
          <p:cNvSpPr>
            <a:spLocks noGrp="1"/>
          </p:cNvSpPr>
          <p:nvPr>
            <p:ph type="sldNum" sz="quarter" idx="12"/>
          </p:nvPr>
        </p:nvSpPr>
        <p:spPr/>
        <p:txBody>
          <a:bodyPr/>
          <a:lstStyle/>
          <a:p>
            <a:fld id="{9648F39E-9C37-485F-AC97-16BB4BDF9F49}" type="slidenum">
              <a:rPr kumimoji="0" lang="en-US" smtClean="0"/>
              <a:t>36</a:t>
            </a:fld>
            <a:endParaRPr kumimoji="0" lang="en-US" dirty="0"/>
          </a:p>
        </p:txBody>
      </p:sp>
    </p:spTree>
    <p:extLst>
      <p:ext uri="{BB962C8B-B14F-4D97-AF65-F5344CB8AC3E}">
        <p14:creationId xmlns:p14="http://schemas.microsoft.com/office/powerpoint/2010/main" val="28848809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6.  Has trustee acted properly?</a:t>
            </a:r>
          </a:p>
        </p:txBody>
      </p:sp>
      <p:sp>
        <p:nvSpPr>
          <p:cNvPr id="3" name="Content Placeholder 2"/>
          <p:cNvSpPr>
            <a:spLocks noGrp="1"/>
          </p:cNvSpPr>
          <p:nvPr>
            <p:ph idx="1"/>
          </p:nvPr>
        </p:nvSpPr>
        <p:spPr>
          <a:xfrm>
            <a:off x="304800" y="1775191"/>
            <a:ext cx="8382000" cy="4625609"/>
          </a:xfrm>
        </p:spPr>
        <p:txBody>
          <a:bodyPr>
            <a:normAutofit/>
          </a:bodyPr>
          <a:lstStyle/>
          <a:p>
            <a:pPr>
              <a:spcAft>
                <a:spcPts val="600"/>
              </a:spcAft>
            </a:pPr>
            <a:r>
              <a:rPr lang="en-US" b="1" dirty="0"/>
              <a:t>E.  Did trustee properly respond to requests for accountings?</a:t>
            </a:r>
          </a:p>
          <a:p>
            <a:pPr lvl="1">
              <a:spcAft>
                <a:spcPts val="600"/>
              </a:spcAft>
            </a:pPr>
            <a:r>
              <a:rPr lang="en-US" b="1" dirty="0"/>
              <a:t>Within 90 days of beneficiary’s request</a:t>
            </a:r>
          </a:p>
          <a:p>
            <a:pPr lvl="1">
              <a:spcAft>
                <a:spcPts val="600"/>
              </a:spcAft>
            </a:pPr>
            <a:r>
              <a:rPr lang="en-US" b="1" dirty="0"/>
              <a:t>Meeting statutory requirements</a:t>
            </a:r>
          </a:p>
          <a:p>
            <a:pPr lvl="2"/>
            <a:endParaRPr lang="en-US" b="1" dirty="0"/>
          </a:p>
          <a:p>
            <a:pPr lvl="2"/>
            <a:endParaRPr lang="en-US" b="1" dirty="0"/>
          </a:p>
          <a:p>
            <a:pPr lvl="2"/>
            <a:endParaRPr lang="en-US" b="1" dirty="0"/>
          </a:p>
        </p:txBody>
      </p:sp>
      <p:sp>
        <p:nvSpPr>
          <p:cNvPr id="4" name="Slide Number Placeholder 3">
            <a:extLst>
              <a:ext uri="{FF2B5EF4-FFF2-40B4-BE49-F238E27FC236}">
                <a16:creationId xmlns:a16="http://schemas.microsoft.com/office/drawing/2014/main" id="{909DA354-CB3F-4F9C-A3D5-1363CF1FC0B1}"/>
              </a:ext>
            </a:extLst>
          </p:cNvPr>
          <p:cNvSpPr>
            <a:spLocks noGrp="1"/>
          </p:cNvSpPr>
          <p:nvPr>
            <p:ph type="sldNum" sz="quarter" idx="12"/>
          </p:nvPr>
        </p:nvSpPr>
        <p:spPr/>
        <p:txBody>
          <a:bodyPr/>
          <a:lstStyle/>
          <a:p>
            <a:fld id="{9648F39E-9C37-485F-AC97-16BB4BDF9F49}" type="slidenum">
              <a:rPr kumimoji="0" lang="en-US" smtClean="0"/>
              <a:t>37</a:t>
            </a:fld>
            <a:endParaRPr kumimoji="0" lang="en-US" dirty="0"/>
          </a:p>
        </p:txBody>
      </p:sp>
    </p:spTree>
    <p:extLst>
      <p:ext uri="{BB962C8B-B14F-4D97-AF65-F5344CB8AC3E}">
        <p14:creationId xmlns:p14="http://schemas.microsoft.com/office/powerpoint/2010/main" val="35827293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6.  Has trustee acted properly?</a:t>
            </a:r>
          </a:p>
        </p:txBody>
      </p:sp>
      <p:sp>
        <p:nvSpPr>
          <p:cNvPr id="3" name="Content Placeholder 2"/>
          <p:cNvSpPr>
            <a:spLocks noGrp="1"/>
          </p:cNvSpPr>
          <p:nvPr>
            <p:ph idx="1"/>
          </p:nvPr>
        </p:nvSpPr>
        <p:spPr>
          <a:xfrm>
            <a:off x="304800" y="1775191"/>
            <a:ext cx="8382000" cy="4625609"/>
          </a:xfrm>
        </p:spPr>
        <p:txBody>
          <a:bodyPr>
            <a:normAutofit fontScale="92500" lnSpcReduction="10000"/>
          </a:bodyPr>
          <a:lstStyle/>
          <a:p>
            <a:pPr>
              <a:spcAft>
                <a:spcPts val="600"/>
              </a:spcAft>
            </a:pPr>
            <a:r>
              <a:rPr lang="en-US" b="1" dirty="0"/>
              <a:t>F.  Maintain loyalty</a:t>
            </a:r>
          </a:p>
          <a:p>
            <a:pPr lvl="1">
              <a:spcAft>
                <a:spcPts val="600"/>
              </a:spcAft>
            </a:pPr>
            <a:r>
              <a:rPr lang="en-US" b="1" dirty="0"/>
              <a:t>Earmark trust property</a:t>
            </a:r>
          </a:p>
          <a:p>
            <a:pPr lvl="1">
              <a:spcAft>
                <a:spcPts val="600"/>
              </a:spcAft>
            </a:pPr>
            <a:r>
              <a:rPr lang="en-US" b="1" dirty="0"/>
              <a:t>Avoid commingling</a:t>
            </a:r>
          </a:p>
          <a:p>
            <a:pPr lvl="1">
              <a:spcAft>
                <a:spcPts val="600"/>
              </a:spcAft>
            </a:pPr>
            <a:r>
              <a:rPr lang="en-US" b="1" dirty="0"/>
              <a:t>Support trust</a:t>
            </a:r>
          </a:p>
          <a:p>
            <a:pPr lvl="1">
              <a:spcAft>
                <a:spcPts val="600"/>
              </a:spcAft>
            </a:pPr>
            <a:r>
              <a:rPr lang="en-US" b="1" dirty="0"/>
              <a:t>Make no profit</a:t>
            </a:r>
          </a:p>
          <a:p>
            <a:pPr lvl="1">
              <a:spcAft>
                <a:spcPts val="600"/>
              </a:spcAft>
            </a:pPr>
            <a:r>
              <a:rPr lang="en-US" b="1" dirty="0"/>
              <a:t>Not buy/sell trust assets to self or affiliate</a:t>
            </a:r>
          </a:p>
          <a:p>
            <a:pPr lvl="1">
              <a:spcAft>
                <a:spcPts val="600"/>
              </a:spcAft>
            </a:pPr>
            <a:r>
              <a:rPr lang="en-US" b="1" dirty="0"/>
              <a:t>Not loan trust assets to self or affiliate (except for expressly authorized loans and certain corporate deposits)  </a:t>
            </a:r>
          </a:p>
          <a:p>
            <a:pPr lvl="2"/>
            <a:endParaRPr lang="en-US" b="1" dirty="0"/>
          </a:p>
          <a:p>
            <a:pPr lvl="2"/>
            <a:endParaRPr lang="en-US" b="1" dirty="0"/>
          </a:p>
          <a:p>
            <a:pPr lvl="2"/>
            <a:endParaRPr lang="en-US" b="1" dirty="0"/>
          </a:p>
        </p:txBody>
      </p:sp>
      <p:sp>
        <p:nvSpPr>
          <p:cNvPr id="4" name="Slide Number Placeholder 3">
            <a:extLst>
              <a:ext uri="{FF2B5EF4-FFF2-40B4-BE49-F238E27FC236}">
                <a16:creationId xmlns:a16="http://schemas.microsoft.com/office/drawing/2014/main" id="{C41E45DE-FE21-4A23-9ED1-4D4251D35479}"/>
              </a:ext>
            </a:extLst>
          </p:cNvPr>
          <p:cNvSpPr>
            <a:spLocks noGrp="1"/>
          </p:cNvSpPr>
          <p:nvPr>
            <p:ph type="sldNum" sz="quarter" idx="12"/>
          </p:nvPr>
        </p:nvSpPr>
        <p:spPr/>
        <p:txBody>
          <a:bodyPr/>
          <a:lstStyle/>
          <a:p>
            <a:fld id="{9648F39E-9C37-485F-AC97-16BB4BDF9F49}" type="slidenum">
              <a:rPr kumimoji="0" lang="en-US" smtClean="0"/>
              <a:t>38</a:t>
            </a:fld>
            <a:endParaRPr kumimoji="0" lang="en-US" dirty="0"/>
          </a:p>
        </p:txBody>
      </p:sp>
    </p:spTree>
    <p:extLst>
      <p:ext uri="{BB962C8B-B14F-4D97-AF65-F5344CB8AC3E}">
        <p14:creationId xmlns:p14="http://schemas.microsoft.com/office/powerpoint/2010/main" val="40199747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6.  Has trustee acted properly?</a:t>
            </a:r>
          </a:p>
        </p:txBody>
      </p:sp>
      <p:sp>
        <p:nvSpPr>
          <p:cNvPr id="3" name="Content Placeholder 2"/>
          <p:cNvSpPr>
            <a:spLocks noGrp="1"/>
          </p:cNvSpPr>
          <p:nvPr>
            <p:ph idx="1"/>
          </p:nvPr>
        </p:nvSpPr>
        <p:spPr>
          <a:xfrm>
            <a:off x="304800" y="1775191"/>
            <a:ext cx="8382000" cy="4625609"/>
          </a:xfrm>
        </p:spPr>
        <p:txBody>
          <a:bodyPr>
            <a:normAutofit/>
          </a:bodyPr>
          <a:lstStyle/>
          <a:p>
            <a:pPr>
              <a:spcAft>
                <a:spcPts val="600"/>
              </a:spcAft>
            </a:pPr>
            <a:r>
              <a:rPr lang="en-US" b="1" dirty="0"/>
              <a:t>F.  Maintain loyalty (continued)</a:t>
            </a:r>
          </a:p>
          <a:p>
            <a:pPr lvl="1">
              <a:spcAft>
                <a:spcPts val="600"/>
              </a:spcAft>
            </a:pPr>
            <a:r>
              <a:rPr lang="en-US" b="1" dirty="0"/>
              <a:t>Not purchase own securities for trust</a:t>
            </a:r>
          </a:p>
          <a:p>
            <a:pPr lvl="1">
              <a:spcAft>
                <a:spcPts val="600"/>
              </a:spcAft>
            </a:pPr>
            <a:r>
              <a:rPr lang="en-US" b="1" dirty="0"/>
              <a:t>Not sell from one trust to another</a:t>
            </a:r>
          </a:p>
          <a:p>
            <a:pPr lvl="1">
              <a:spcAft>
                <a:spcPts val="600"/>
              </a:spcAft>
            </a:pPr>
            <a:r>
              <a:rPr lang="en-US" b="1" dirty="0"/>
              <a:t>Deal fairly with beneficiary on non-trust business</a:t>
            </a:r>
          </a:p>
          <a:p>
            <a:pPr lvl="1">
              <a:spcAft>
                <a:spcPts val="600"/>
              </a:spcAft>
            </a:pPr>
            <a:r>
              <a:rPr lang="en-US" b="1" dirty="0"/>
              <a:t>Be leery about hiring self to perform other services for trust</a:t>
            </a:r>
          </a:p>
          <a:p>
            <a:pPr lvl="1">
              <a:spcAft>
                <a:spcPts val="600"/>
              </a:spcAft>
            </a:pPr>
            <a:r>
              <a:rPr lang="en-US" b="1" dirty="0"/>
              <a:t>Exculpatory clauses are strictly construed</a:t>
            </a:r>
          </a:p>
          <a:p>
            <a:pPr lvl="2"/>
            <a:endParaRPr lang="en-US" b="1" dirty="0"/>
          </a:p>
          <a:p>
            <a:pPr lvl="2"/>
            <a:endParaRPr lang="en-US" b="1" dirty="0"/>
          </a:p>
          <a:p>
            <a:pPr lvl="2"/>
            <a:endParaRPr lang="en-US" b="1" dirty="0"/>
          </a:p>
        </p:txBody>
      </p:sp>
      <p:sp>
        <p:nvSpPr>
          <p:cNvPr id="4" name="Slide Number Placeholder 3">
            <a:extLst>
              <a:ext uri="{FF2B5EF4-FFF2-40B4-BE49-F238E27FC236}">
                <a16:creationId xmlns:a16="http://schemas.microsoft.com/office/drawing/2014/main" id="{222B47AD-9F35-4740-A18E-BA027CA1CBEA}"/>
              </a:ext>
            </a:extLst>
          </p:cNvPr>
          <p:cNvSpPr>
            <a:spLocks noGrp="1"/>
          </p:cNvSpPr>
          <p:nvPr>
            <p:ph type="sldNum" sz="quarter" idx="12"/>
          </p:nvPr>
        </p:nvSpPr>
        <p:spPr/>
        <p:txBody>
          <a:bodyPr/>
          <a:lstStyle/>
          <a:p>
            <a:fld id="{9648F39E-9C37-485F-AC97-16BB4BDF9F49}" type="slidenum">
              <a:rPr kumimoji="0" lang="en-US" smtClean="0"/>
              <a:t>39</a:t>
            </a:fld>
            <a:endParaRPr kumimoji="0" lang="en-US" dirty="0"/>
          </a:p>
        </p:txBody>
      </p:sp>
    </p:spTree>
    <p:extLst>
      <p:ext uri="{BB962C8B-B14F-4D97-AF65-F5344CB8AC3E}">
        <p14:creationId xmlns:p14="http://schemas.microsoft.com/office/powerpoint/2010/main" val="1484985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Lessons From the Mid-Term Exam</a:t>
            </a:r>
          </a:p>
        </p:txBody>
      </p:sp>
      <p:sp>
        <p:nvSpPr>
          <p:cNvPr id="3" name="Content Placeholder 2"/>
          <p:cNvSpPr>
            <a:spLocks noGrp="1"/>
          </p:cNvSpPr>
          <p:nvPr>
            <p:ph idx="1"/>
          </p:nvPr>
        </p:nvSpPr>
        <p:spPr/>
        <p:txBody>
          <a:bodyPr/>
          <a:lstStyle/>
          <a:p>
            <a:pPr marL="633222" indent="-514350">
              <a:buFont typeface="+mj-lt"/>
              <a:buAutoNum type="arabicPeriod"/>
            </a:pPr>
            <a:r>
              <a:rPr lang="en-US" b="1" dirty="0"/>
              <a:t>Missing issues</a:t>
            </a:r>
          </a:p>
          <a:p>
            <a:pPr marL="633222" indent="-514350">
              <a:buFont typeface="+mj-lt"/>
              <a:buAutoNum type="arabicPeriod"/>
            </a:pPr>
            <a:endParaRPr lang="en-US" b="1" dirty="0"/>
          </a:p>
          <a:p>
            <a:pPr marL="633222" indent="-514350">
              <a:buFont typeface="+mj-lt"/>
              <a:buAutoNum type="arabicPeriod"/>
            </a:pPr>
            <a:r>
              <a:rPr lang="en-US" b="1" dirty="0"/>
              <a:t>Failure to analyze</a:t>
            </a:r>
          </a:p>
        </p:txBody>
      </p:sp>
      <p:sp>
        <p:nvSpPr>
          <p:cNvPr id="4" name="Slide Number Placeholder 3">
            <a:extLst>
              <a:ext uri="{FF2B5EF4-FFF2-40B4-BE49-F238E27FC236}">
                <a16:creationId xmlns:a16="http://schemas.microsoft.com/office/drawing/2014/main" id="{2B42705A-434C-4910-A4C7-BB0191AABE34}"/>
              </a:ext>
            </a:extLst>
          </p:cNvPr>
          <p:cNvSpPr>
            <a:spLocks noGrp="1"/>
          </p:cNvSpPr>
          <p:nvPr>
            <p:ph type="sldNum" sz="quarter" idx="12"/>
          </p:nvPr>
        </p:nvSpPr>
        <p:spPr/>
        <p:txBody>
          <a:bodyPr/>
          <a:lstStyle/>
          <a:p>
            <a:fld id="{9648F39E-9C37-485F-AC97-16BB4BDF9F49}" type="slidenum">
              <a:rPr kumimoji="0" lang="en-US" smtClean="0"/>
              <a:t>4</a:t>
            </a:fld>
            <a:endParaRPr kumimoji="0" lang="en-US" dirty="0"/>
          </a:p>
        </p:txBody>
      </p:sp>
    </p:spTree>
    <p:extLst>
      <p:ext uri="{BB962C8B-B14F-4D97-AF65-F5344CB8AC3E}">
        <p14:creationId xmlns:p14="http://schemas.microsoft.com/office/powerpoint/2010/main" val="36256888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6.  Has trustee acted properly?</a:t>
            </a:r>
          </a:p>
        </p:txBody>
      </p:sp>
      <p:sp>
        <p:nvSpPr>
          <p:cNvPr id="3" name="Content Placeholder 2"/>
          <p:cNvSpPr>
            <a:spLocks noGrp="1"/>
          </p:cNvSpPr>
          <p:nvPr>
            <p:ph idx="1"/>
          </p:nvPr>
        </p:nvSpPr>
        <p:spPr>
          <a:xfrm>
            <a:off x="304800" y="1775191"/>
            <a:ext cx="8382000" cy="4625609"/>
          </a:xfrm>
        </p:spPr>
        <p:txBody>
          <a:bodyPr>
            <a:normAutofit fontScale="92500" lnSpcReduction="20000"/>
          </a:bodyPr>
          <a:lstStyle/>
          <a:p>
            <a:pPr>
              <a:spcAft>
                <a:spcPts val="600"/>
              </a:spcAft>
            </a:pPr>
            <a:r>
              <a:rPr lang="en-US" b="1" dirty="0"/>
              <a:t>G.  Liability to third parties</a:t>
            </a:r>
          </a:p>
          <a:p>
            <a:pPr lvl="1">
              <a:spcAft>
                <a:spcPts val="600"/>
              </a:spcAft>
            </a:pPr>
            <a:r>
              <a:rPr lang="en-US" b="1" dirty="0"/>
              <a:t>Contract, unless</a:t>
            </a:r>
          </a:p>
          <a:p>
            <a:pPr lvl="2">
              <a:spcAft>
                <a:spcPts val="600"/>
              </a:spcAft>
            </a:pPr>
            <a:r>
              <a:rPr lang="en-US" b="1" dirty="0"/>
              <a:t>Contract expressly excludes personal liability</a:t>
            </a:r>
          </a:p>
          <a:p>
            <a:pPr lvl="2">
              <a:spcAft>
                <a:spcPts val="600"/>
              </a:spcAft>
            </a:pPr>
            <a:r>
              <a:rPr lang="en-US" b="1" dirty="0"/>
              <a:t>Trustee signed “as trustee” (rebuttal presumption)</a:t>
            </a:r>
          </a:p>
          <a:p>
            <a:pPr lvl="1">
              <a:spcAft>
                <a:spcPts val="600"/>
              </a:spcAft>
            </a:pPr>
            <a:r>
              <a:rPr lang="en-US" b="1" dirty="0"/>
              <a:t>Tort, reimbursement/direct suit allowed only if</a:t>
            </a:r>
          </a:p>
          <a:p>
            <a:pPr lvl="2">
              <a:spcAft>
                <a:spcPts val="600"/>
              </a:spcAft>
            </a:pPr>
            <a:r>
              <a:rPr lang="en-US" b="1" dirty="0"/>
              <a:t>Common incident</a:t>
            </a:r>
          </a:p>
          <a:p>
            <a:pPr lvl="2">
              <a:spcAft>
                <a:spcPts val="600"/>
              </a:spcAft>
            </a:pPr>
            <a:r>
              <a:rPr lang="en-US" b="1" dirty="0"/>
              <a:t>Strict liability</a:t>
            </a:r>
          </a:p>
          <a:p>
            <a:pPr lvl="2">
              <a:spcAft>
                <a:spcPts val="600"/>
              </a:spcAft>
            </a:pPr>
            <a:r>
              <a:rPr lang="en-US" b="1" dirty="0"/>
              <a:t>Conversion</a:t>
            </a:r>
          </a:p>
          <a:p>
            <a:pPr lvl="1">
              <a:lnSpc>
                <a:spcPct val="120000"/>
              </a:lnSpc>
              <a:spcAft>
                <a:spcPts val="600"/>
              </a:spcAft>
            </a:pPr>
            <a:r>
              <a:rPr lang="en-US" b="1" dirty="0"/>
              <a:t>Contract and tort plaintiffs have duty to notify beneficiaries</a:t>
            </a:r>
          </a:p>
          <a:p>
            <a:pPr lvl="2"/>
            <a:endParaRPr lang="en-US" b="1" dirty="0"/>
          </a:p>
          <a:p>
            <a:pPr lvl="2"/>
            <a:endParaRPr lang="en-US" b="1" dirty="0"/>
          </a:p>
        </p:txBody>
      </p:sp>
      <p:sp>
        <p:nvSpPr>
          <p:cNvPr id="4" name="Slide Number Placeholder 3">
            <a:extLst>
              <a:ext uri="{FF2B5EF4-FFF2-40B4-BE49-F238E27FC236}">
                <a16:creationId xmlns:a16="http://schemas.microsoft.com/office/drawing/2014/main" id="{17DB7B99-B1E8-4B61-94F4-EADD6FA8B43A}"/>
              </a:ext>
            </a:extLst>
          </p:cNvPr>
          <p:cNvSpPr>
            <a:spLocks noGrp="1"/>
          </p:cNvSpPr>
          <p:nvPr>
            <p:ph type="sldNum" sz="quarter" idx="12"/>
          </p:nvPr>
        </p:nvSpPr>
        <p:spPr/>
        <p:txBody>
          <a:bodyPr/>
          <a:lstStyle/>
          <a:p>
            <a:fld id="{9648F39E-9C37-485F-AC97-16BB4BDF9F49}" type="slidenum">
              <a:rPr kumimoji="0" lang="en-US" smtClean="0"/>
              <a:t>40</a:t>
            </a:fld>
            <a:endParaRPr kumimoji="0" lang="en-US" dirty="0"/>
          </a:p>
        </p:txBody>
      </p:sp>
    </p:spTree>
    <p:extLst>
      <p:ext uri="{BB962C8B-B14F-4D97-AF65-F5344CB8AC3E}">
        <p14:creationId xmlns:p14="http://schemas.microsoft.com/office/powerpoint/2010/main" val="19547360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6.  Has trustee acted properly?</a:t>
            </a:r>
          </a:p>
        </p:txBody>
      </p:sp>
      <p:sp>
        <p:nvSpPr>
          <p:cNvPr id="3" name="Content Placeholder 2"/>
          <p:cNvSpPr>
            <a:spLocks noGrp="1"/>
          </p:cNvSpPr>
          <p:nvPr>
            <p:ph idx="1"/>
          </p:nvPr>
        </p:nvSpPr>
        <p:spPr>
          <a:xfrm>
            <a:off x="304800" y="1775191"/>
            <a:ext cx="8382000" cy="4625609"/>
          </a:xfrm>
        </p:spPr>
        <p:txBody>
          <a:bodyPr>
            <a:normAutofit/>
          </a:bodyPr>
          <a:lstStyle/>
          <a:p>
            <a:pPr>
              <a:spcAft>
                <a:spcPts val="600"/>
              </a:spcAft>
            </a:pPr>
            <a:r>
              <a:rPr lang="en-US" b="1" dirty="0"/>
              <a:t>H.  Allocation between principal and income</a:t>
            </a:r>
          </a:p>
          <a:p>
            <a:pPr lvl="1">
              <a:spcAft>
                <a:spcPts val="600"/>
              </a:spcAft>
            </a:pPr>
            <a:r>
              <a:rPr lang="en-US" b="1" dirty="0"/>
              <a:t>Be prepared on:</a:t>
            </a:r>
          </a:p>
          <a:p>
            <a:pPr lvl="2">
              <a:spcAft>
                <a:spcPts val="600"/>
              </a:spcAft>
            </a:pPr>
            <a:r>
              <a:rPr lang="en-US" b="1" dirty="0"/>
              <a:t>Basic allocation of receipts rules</a:t>
            </a:r>
          </a:p>
          <a:p>
            <a:pPr lvl="2">
              <a:spcAft>
                <a:spcPts val="600"/>
              </a:spcAft>
            </a:pPr>
            <a:r>
              <a:rPr lang="en-US" b="1" dirty="0"/>
              <a:t>How adjustment power operates</a:t>
            </a:r>
          </a:p>
          <a:p>
            <a:pPr lvl="2">
              <a:spcAft>
                <a:spcPts val="600"/>
              </a:spcAft>
            </a:pPr>
            <a:r>
              <a:rPr lang="en-US" b="1" dirty="0"/>
              <a:t>Basic allocation of expenditures rules</a:t>
            </a:r>
          </a:p>
          <a:p>
            <a:pPr lvl="2">
              <a:spcAft>
                <a:spcPts val="600"/>
              </a:spcAft>
            </a:pPr>
            <a:r>
              <a:rPr lang="en-US" b="1" dirty="0"/>
              <a:t>Unitrusts</a:t>
            </a:r>
          </a:p>
          <a:p>
            <a:pPr lvl="2"/>
            <a:endParaRPr lang="en-US" b="1" dirty="0"/>
          </a:p>
          <a:p>
            <a:pPr lvl="2"/>
            <a:endParaRPr lang="en-US" b="1" dirty="0"/>
          </a:p>
        </p:txBody>
      </p:sp>
      <p:sp>
        <p:nvSpPr>
          <p:cNvPr id="4" name="Slide Number Placeholder 3">
            <a:extLst>
              <a:ext uri="{FF2B5EF4-FFF2-40B4-BE49-F238E27FC236}">
                <a16:creationId xmlns:a16="http://schemas.microsoft.com/office/drawing/2014/main" id="{77029613-1314-4A2A-89C8-914853FC1E08}"/>
              </a:ext>
            </a:extLst>
          </p:cNvPr>
          <p:cNvSpPr>
            <a:spLocks noGrp="1"/>
          </p:cNvSpPr>
          <p:nvPr>
            <p:ph type="sldNum" sz="quarter" idx="12"/>
          </p:nvPr>
        </p:nvSpPr>
        <p:spPr/>
        <p:txBody>
          <a:bodyPr/>
          <a:lstStyle/>
          <a:p>
            <a:fld id="{9648F39E-9C37-485F-AC97-16BB4BDF9F49}" type="slidenum">
              <a:rPr kumimoji="0" lang="en-US" smtClean="0"/>
              <a:t>41</a:t>
            </a:fld>
            <a:endParaRPr kumimoji="0" lang="en-US" dirty="0"/>
          </a:p>
        </p:txBody>
      </p:sp>
    </p:spTree>
    <p:extLst>
      <p:ext uri="{BB962C8B-B14F-4D97-AF65-F5344CB8AC3E}">
        <p14:creationId xmlns:p14="http://schemas.microsoft.com/office/powerpoint/2010/main" val="35233164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6.  Has trustee acted properly?</a:t>
            </a:r>
          </a:p>
        </p:txBody>
      </p:sp>
      <p:sp>
        <p:nvSpPr>
          <p:cNvPr id="3" name="Content Placeholder 2"/>
          <p:cNvSpPr>
            <a:spLocks noGrp="1"/>
          </p:cNvSpPr>
          <p:nvPr>
            <p:ph idx="1"/>
          </p:nvPr>
        </p:nvSpPr>
        <p:spPr>
          <a:xfrm>
            <a:off x="304800" y="1775191"/>
            <a:ext cx="8382000" cy="4625609"/>
          </a:xfrm>
        </p:spPr>
        <p:txBody>
          <a:bodyPr>
            <a:normAutofit/>
          </a:bodyPr>
          <a:lstStyle/>
          <a:p>
            <a:pPr>
              <a:spcAft>
                <a:spcPts val="600"/>
              </a:spcAft>
            </a:pPr>
            <a:r>
              <a:rPr lang="en-US" b="1" dirty="0"/>
              <a:t>I.  Compensation</a:t>
            </a:r>
          </a:p>
          <a:p>
            <a:pPr lvl="1">
              <a:spcAft>
                <a:spcPts val="600"/>
              </a:spcAft>
            </a:pPr>
            <a:r>
              <a:rPr lang="en-US" b="1" dirty="0"/>
              <a:t>Trustee entitled to reasonable compensation unless trust provides otherwise.</a:t>
            </a:r>
          </a:p>
          <a:p>
            <a:pPr lvl="2"/>
            <a:endParaRPr lang="en-US" b="1" dirty="0"/>
          </a:p>
          <a:p>
            <a:pPr lvl="2"/>
            <a:endParaRPr lang="en-US" b="1" dirty="0"/>
          </a:p>
        </p:txBody>
      </p:sp>
      <p:sp>
        <p:nvSpPr>
          <p:cNvPr id="4" name="Slide Number Placeholder 3">
            <a:extLst>
              <a:ext uri="{FF2B5EF4-FFF2-40B4-BE49-F238E27FC236}">
                <a16:creationId xmlns:a16="http://schemas.microsoft.com/office/drawing/2014/main" id="{B4B38673-5978-408B-A007-85ED691E515A}"/>
              </a:ext>
            </a:extLst>
          </p:cNvPr>
          <p:cNvSpPr>
            <a:spLocks noGrp="1"/>
          </p:cNvSpPr>
          <p:nvPr>
            <p:ph type="sldNum" sz="quarter" idx="12"/>
          </p:nvPr>
        </p:nvSpPr>
        <p:spPr/>
        <p:txBody>
          <a:bodyPr/>
          <a:lstStyle/>
          <a:p>
            <a:fld id="{9648F39E-9C37-485F-AC97-16BB4BDF9F49}" type="slidenum">
              <a:rPr kumimoji="0" lang="en-US" smtClean="0"/>
              <a:t>42</a:t>
            </a:fld>
            <a:endParaRPr kumimoji="0" lang="en-US" dirty="0"/>
          </a:p>
        </p:txBody>
      </p:sp>
    </p:spTree>
    <p:extLst>
      <p:ext uri="{BB962C8B-B14F-4D97-AF65-F5344CB8AC3E}">
        <p14:creationId xmlns:p14="http://schemas.microsoft.com/office/powerpoint/2010/main" val="17210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7.  What remedies are available?</a:t>
            </a:r>
          </a:p>
        </p:txBody>
      </p:sp>
      <p:sp>
        <p:nvSpPr>
          <p:cNvPr id="3" name="Content Placeholder 2"/>
          <p:cNvSpPr>
            <a:spLocks noGrp="1"/>
          </p:cNvSpPr>
          <p:nvPr>
            <p:ph idx="1"/>
          </p:nvPr>
        </p:nvSpPr>
        <p:spPr>
          <a:xfrm>
            <a:off x="304800" y="1775191"/>
            <a:ext cx="8382000" cy="4625609"/>
          </a:xfrm>
        </p:spPr>
        <p:txBody>
          <a:bodyPr>
            <a:normAutofit/>
          </a:bodyPr>
          <a:lstStyle/>
          <a:p>
            <a:pPr marL="667512" indent="-457200"/>
            <a:r>
              <a:rPr lang="en-US" b="1" dirty="0"/>
              <a:t>A.  Procedural Matters</a:t>
            </a:r>
          </a:p>
          <a:p>
            <a:pPr marL="960120" lvl="1" indent="-457200"/>
            <a:r>
              <a:rPr lang="en-US" b="1" dirty="0"/>
              <a:t>Plaintiff must having standing (interested person)</a:t>
            </a:r>
          </a:p>
          <a:p>
            <a:pPr marL="960120" lvl="1" indent="-457200"/>
            <a:r>
              <a:rPr lang="en-US" b="1" dirty="0"/>
              <a:t>Jurisdiction</a:t>
            </a:r>
          </a:p>
          <a:p>
            <a:pPr marL="1225296" lvl="2" indent="-457200"/>
            <a:r>
              <a:rPr lang="en-US" b="1" dirty="0"/>
              <a:t>District court</a:t>
            </a:r>
          </a:p>
          <a:p>
            <a:pPr marL="1225296" lvl="2" indent="-457200"/>
            <a:r>
              <a:rPr lang="en-US" b="1" dirty="0"/>
              <a:t>Statutory probate court</a:t>
            </a:r>
          </a:p>
          <a:p>
            <a:pPr marL="960120" lvl="1" indent="-457200"/>
            <a:r>
              <a:rPr lang="en-US" b="1" dirty="0"/>
              <a:t>Venue – multiple venues possible</a:t>
            </a:r>
          </a:p>
          <a:p>
            <a:pPr marL="960120" lvl="1" indent="-457200"/>
            <a:r>
              <a:rPr lang="en-US" b="1" dirty="0"/>
              <a:t>Virtual representation</a:t>
            </a:r>
          </a:p>
          <a:p>
            <a:pPr marL="724662" indent="-514350">
              <a:buAutoNum type="alphaUcPeriod"/>
            </a:pPr>
            <a:endParaRPr lang="en-US" b="1" dirty="0"/>
          </a:p>
        </p:txBody>
      </p:sp>
      <p:sp>
        <p:nvSpPr>
          <p:cNvPr id="4" name="Slide Number Placeholder 3">
            <a:extLst>
              <a:ext uri="{FF2B5EF4-FFF2-40B4-BE49-F238E27FC236}">
                <a16:creationId xmlns:a16="http://schemas.microsoft.com/office/drawing/2014/main" id="{EAE3C5CE-17B3-4A00-9111-656A929EBEDC}"/>
              </a:ext>
            </a:extLst>
          </p:cNvPr>
          <p:cNvSpPr>
            <a:spLocks noGrp="1"/>
          </p:cNvSpPr>
          <p:nvPr>
            <p:ph type="sldNum" sz="quarter" idx="12"/>
          </p:nvPr>
        </p:nvSpPr>
        <p:spPr/>
        <p:txBody>
          <a:bodyPr/>
          <a:lstStyle/>
          <a:p>
            <a:fld id="{9648F39E-9C37-485F-AC97-16BB4BDF9F49}" type="slidenum">
              <a:rPr kumimoji="0" lang="en-US" smtClean="0"/>
              <a:t>43</a:t>
            </a:fld>
            <a:endParaRPr kumimoji="0" lang="en-US" dirty="0"/>
          </a:p>
        </p:txBody>
      </p:sp>
    </p:spTree>
    <p:extLst>
      <p:ext uri="{BB962C8B-B14F-4D97-AF65-F5344CB8AC3E}">
        <p14:creationId xmlns:p14="http://schemas.microsoft.com/office/powerpoint/2010/main" val="36608241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7.  What remedies are available?</a:t>
            </a:r>
          </a:p>
        </p:txBody>
      </p:sp>
      <p:sp>
        <p:nvSpPr>
          <p:cNvPr id="3" name="Content Placeholder 2"/>
          <p:cNvSpPr>
            <a:spLocks noGrp="1"/>
          </p:cNvSpPr>
          <p:nvPr>
            <p:ph idx="1"/>
          </p:nvPr>
        </p:nvSpPr>
        <p:spPr>
          <a:xfrm>
            <a:off x="304800" y="1775191"/>
            <a:ext cx="8382000" cy="4625609"/>
          </a:xfrm>
        </p:spPr>
        <p:txBody>
          <a:bodyPr>
            <a:normAutofit/>
          </a:bodyPr>
          <a:lstStyle/>
          <a:p>
            <a:pPr marL="667512" indent="-457200"/>
            <a:r>
              <a:rPr lang="en-US" b="1" dirty="0"/>
              <a:t>B.  Against trustee</a:t>
            </a:r>
          </a:p>
          <a:p>
            <a:pPr marL="960120" lvl="1" indent="-457200"/>
            <a:r>
              <a:rPr lang="en-US" b="1" dirty="0"/>
              <a:t>Money damages</a:t>
            </a:r>
          </a:p>
          <a:p>
            <a:pPr marL="1225296" lvl="2" indent="-457200"/>
            <a:r>
              <a:rPr lang="en-US" b="1" dirty="0"/>
              <a:t>Lost value to trust</a:t>
            </a:r>
          </a:p>
          <a:p>
            <a:pPr marL="1225296" lvl="2" indent="-457200"/>
            <a:r>
              <a:rPr lang="en-US" b="1" dirty="0"/>
              <a:t>Profit made by trustee</a:t>
            </a:r>
          </a:p>
          <a:p>
            <a:pPr marL="1225296" lvl="2" indent="-457200"/>
            <a:r>
              <a:rPr lang="en-US" b="1" dirty="0"/>
              <a:t>Lost profits</a:t>
            </a:r>
          </a:p>
          <a:p>
            <a:pPr marL="1225296" lvl="2" indent="-457200"/>
            <a:r>
              <a:rPr lang="en-US" b="1" dirty="0"/>
              <a:t>Punitive damages for intentional breach</a:t>
            </a:r>
          </a:p>
          <a:p>
            <a:pPr marL="960120" lvl="1" indent="-457200"/>
            <a:r>
              <a:rPr lang="en-US" b="1" dirty="0"/>
              <a:t>Removal of trustee</a:t>
            </a:r>
          </a:p>
          <a:p>
            <a:pPr marL="1225296" lvl="2" indent="-457200"/>
            <a:r>
              <a:rPr lang="en-US" b="1" dirty="0"/>
              <a:t>Enumerated grounds or for other cause</a:t>
            </a:r>
          </a:p>
          <a:p>
            <a:pPr marL="1225296" lvl="2" indent="-457200"/>
            <a:r>
              <a:rPr lang="en-US" b="1" dirty="0"/>
              <a:t>No statute of limitations</a:t>
            </a:r>
          </a:p>
        </p:txBody>
      </p:sp>
      <p:sp>
        <p:nvSpPr>
          <p:cNvPr id="4" name="Slide Number Placeholder 3">
            <a:extLst>
              <a:ext uri="{FF2B5EF4-FFF2-40B4-BE49-F238E27FC236}">
                <a16:creationId xmlns:a16="http://schemas.microsoft.com/office/drawing/2014/main" id="{C10B7030-4F10-4645-BE6A-145ED0832A4D}"/>
              </a:ext>
            </a:extLst>
          </p:cNvPr>
          <p:cNvSpPr>
            <a:spLocks noGrp="1"/>
          </p:cNvSpPr>
          <p:nvPr>
            <p:ph type="sldNum" sz="quarter" idx="12"/>
          </p:nvPr>
        </p:nvSpPr>
        <p:spPr/>
        <p:txBody>
          <a:bodyPr/>
          <a:lstStyle/>
          <a:p>
            <a:fld id="{9648F39E-9C37-485F-AC97-16BB4BDF9F49}" type="slidenum">
              <a:rPr kumimoji="0" lang="en-US" smtClean="0"/>
              <a:t>44</a:t>
            </a:fld>
            <a:endParaRPr kumimoji="0" lang="en-US" dirty="0"/>
          </a:p>
        </p:txBody>
      </p:sp>
    </p:spTree>
    <p:extLst>
      <p:ext uri="{BB962C8B-B14F-4D97-AF65-F5344CB8AC3E}">
        <p14:creationId xmlns:p14="http://schemas.microsoft.com/office/powerpoint/2010/main" val="10953514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7.  What remedies are available?</a:t>
            </a:r>
          </a:p>
        </p:txBody>
      </p:sp>
      <p:sp>
        <p:nvSpPr>
          <p:cNvPr id="3" name="Content Placeholder 2"/>
          <p:cNvSpPr>
            <a:spLocks noGrp="1"/>
          </p:cNvSpPr>
          <p:nvPr>
            <p:ph idx="1"/>
          </p:nvPr>
        </p:nvSpPr>
        <p:spPr>
          <a:xfrm>
            <a:off x="304800" y="1775191"/>
            <a:ext cx="8382000" cy="4625609"/>
          </a:xfrm>
        </p:spPr>
        <p:txBody>
          <a:bodyPr>
            <a:normAutofit/>
          </a:bodyPr>
          <a:lstStyle/>
          <a:p>
            <a:pPr marL="667512" indent="-457200"/>
            <a:r>
              <a:rPr lang="en-US" b="1" dirty="0"/>
              <a:t>B.  Against trustee (continued)</a:t>
            </a:r>
          </a:p>
          <a:p>
            <a:pPr marL="960120" lvl="1" indent="-457200"/>
            <a:r>
              <a:rPr lang="en-US" b="1" dirty="0"/>
              <a:t>Decree to carry out trust</a:t>
            </a:r>
          </a:p>
          <a:p>
            <a:pPr marL="960120" lvl="1" indent="-457200"/>
            <a:r>
              <a:rPr lang="en-US" b="1" dirty="0"/>
              <a:t>Injunction</a:t>
            </a:r>
          </a:p>
          <a:p>
            <a:pPr marL="960120" lvl="1" indent="-457200"/>
            <a:r>
              <a:rPr lang="en-US" b="1" dirty="0"/>
              <a:t>Receivership</a:t>
            </a:r>
          </a:p>
          <a:p>
            <a:pPr marL="960120" lvl="1" indent="-457200"/>
            <a:r>
              <a:rPr lang="en-US" b="1" dirty="0"/>
              <a:t>Require or increase bond</a:t>
            </a:r>
          </a:p>
          <a:p>
            <a:pPr marL="960120" lvl="1" indent="-457200"/>
            <a:r>
              <a:rPr lang="en-US" b="1" dirty="0"/>
              <a:t>Declaratory judgment</a:t>
            </a:r>
          </a:p>
          <a:p>
            <a:pPr marL="960120" lvl="1" indent="-457200"/>
            <a:r>
              <a:rPr lang="en-US" b="1" dirty="0"/>
              <a:t>Criminal sanctions </a:t>
            </a:r>
          </a:p>
        </p:txBody>
      </p:sp>
      <p:sp>
        <p:nvSpPr>
          <p:cNvPr id="4" name="Slide Number Placeholder 3">
            <a:extLst>
              <a:ext uri="{FF2B5EF4-FFF2-40B4-BE49-F238E27FC236}">
                <a16:creationId xmlns:a16="http://schemas.microsoft.com/office/drawing/2014/main" id="{D7CAB061-10AF-48D4-9492-6D4F7AA7D367}"/>
              </a:ext>
            </a:extLst>
          </p:cNvPr>
          <p:cNvSpPr>
            <a:spLocks noGrp="1"/>
          </p:cNvSpPr>
          <p:nvPr>
            <p:ph type="sldNum" sz="quarter" idx="12"/>
          </p:nvPr>
        </p:nvSpPr>
        <p:spPr/>
        <p:txBody>
          <a:bodyPr/>
          <a:lstStyle/>
          <a:p>
            <a:fld id="{9648F39E-9C37-485F-AC97-16BB4BDF9F49}" type="slidenum">
              <a:rPr kumimoji="0" lang="en-US" smtClean="0"/>
              <a:t>45</a:t>
            </a:fld>
            <a:endParaRPr kumimoji="0" lang="en-US" dirty="0"/>
          </a:p>
        </p:txBody>
      </p:sp>
    </p:spTree>
    <p:extLst>
      <p:ext uri="{BB962C8B-B14F-4D97-AF65-F5344CB8AC3E}">
        <p14:creationId xmlns:p14="http://schemas.microsoft.com/office/powerpoint/2010/main" val="9420397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7.  What remedies are available?</a:t>
            </a:r>
          </a:p>
        </p:txBody>
      </p:sp>
      <p:sp>
        <p:nvSpPr>
          <p:cNvPr id="3" name="Content Placeholder 2"/>
          <p:cNvSpPr>
            <a:spLocks noGrp="1"/>
          </p:cNvSpPr>
          <p:nvPr>
            <p:ph idx="1"/>
          </p:nvPr>
        </p:nvSpPr>
        <p:spPr>
          <a:xfrm>
            <a:off x="304800" y="1775191"/>
            <a:ext cx="8382000" cy="4625609"/>
          </a:xfrm>
        </p:spPr>
        <p:txBody>
          <a:bodyPr>
            <a:normAutofit/>
          </a:bodyPr>
          <a:lstStyle/>
          <a:p>
            <a:pPr marL="667512" indent="-457200">
              <a:spcAft>
                <a:spcPts val="600"/>
              </a:spcAft>
            </a:pPr>
            <a:r>
              <a:rPr lang="en-US" b="1" dirty="0"/>
              <a:t>C.  Against beneficiary</a:t>
            </a:r>
          </a:p>
          <a:p>
            <a:pPr marL="667512" indent="-457200"/>
            <a:r>
              <a:rPr lang="en-US" b="1" dirty="0"/>
              <a:t>D.  Against trust property</a:t>
            </a:r>
          </a:p>
          <a:p>
            <a:pPr marL="960120" lvl="1" indent="-457200"/>
            <a:r>
              <a:rPr lang="en-US" b="1" dirty="0"/>
              <a:t>Tracing</a:t>
            </a:r>
          </a:p>
          <a:p>
            <a:pPr marL="960120" lvl="1" indent="-457200"/>
            <a:r>
              <a:rPr lang="en-US" b="1" dirty="0"/>
              <a:t>Subrogation</a:t>
            </a:r>
          </a:p>
          <a:p>
            <a:pPr marL="960120" lvl="1" indent="-457200"/>
            <a:r>
              <a:rPr lang="en-US" b="1" dirty="0"/>
              <a:t>Marshaling</a:t>
            </a:r>
          </a:p>
          <a:p>
            <a:pPr marL="960120" lvl="1" indent="-457200">
              <a:spcAft>
                <a:spcPts val="600"/>
              </a:spcAft>
            </a:pPr>
            <a:r>
              <a:rPr lang="en-US" b="1" dirty="0"/>
              <a:t>BFP and similar protections for people dealing with trustee</a:t>
            </a:r>
          </a:p>
          <a:p>
            <a:pPr marL="667512" indent="-457200"/>
            <a:r>
              <a:rPr lang="en-US" b="1" dirty="0"/>
              <a:t>E.  Against third parties</a:t>
            </a:r>
          </a:p>
        </p:txBody>
      </p:sp>
      <p:sp>
        <p:nvSpPr>
          <p:cNvPr id="4" name="Slide Number Placeholder 3">
            <a:extLst>
              <a:ext uri="{FF2B5EF4-FFF2-40B4-BE49-F238E27FC236}">
                <a16:creationId xmlns:a16="http://schemas.microsoft.com/office/drawing/2014/main" id="{D89DB235-2BA2-46AF-A224-BE9598A4220B}"/>
              </a:ext>
            </a:extLst>
          </p:cNvPr>
          <p:cNvSpPr>
            <a:spLocks noGrp="1"/>
          </p:cNvSpPr>
          <p:nvPr>
            <p:ph type="sldNum" sz="quarter" idx="12"/>
          </p:nvPr>
        </p:nvSpPr>
        <p:spPr/>
        <p:txBody>
          <a:bodyPr/>
          <a:lstStyle/>
          <a:p>
            <a:fld id="{9648F39E-9C37-485F-AC97-16BB4BDF9F49}" type="slidenum">
              <a:rPr kumimoji="0" lang="en-US" smtClean="0"/>
              <a:t>46</a:t>
            </a:fld>
            <a:endParaRPr kumimoji="0" lang="en-US" dirty="0"/>
          </a:p>
        </p:txBody>
      </p:sp>
    </p:spTree>
    <p:extLst>
      <p:ext uri="{BB962C8B-B14F-4D97-AF65-F5344CB8AC3E}">
        <p14:creationId xmlns:p14="http://schemas.microsoft.com/office/powerpoint/2010/main" val="9468211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7.  What remedies are available?</a:t>
            </a:r>
          </a:p>
        </p:txBody>
      </p:sp>
      <p:sp>
        <p:nvSpPr>
          <p:cNvPr id="3" name="Content Placeholder 2"/>
          <p:cNvSpPr>
            <a:spLocks noGrp="1"/>
          </p:cNvSpPr>
          <p:nvPr>
            <p:ph idx="1"/>
          </p:nvPr>
        </p:nvSpPr>
        <p:spPr>
          <a:xfrm>
            <a:off x="304800" y="1775191"/>
            <a:ext cx="8382000" cy="4625609"/>
          </a:xfrm>
        </p:spPr>
        <p:txBody>
          <a:bodyPr>
            <a:normAutofit/>
          </a:bodyPr>
          <a:lstStyle/>
          <a:p>
            <a:pPr marL="667512" indent="-457200">
              <a:spcAft>
                <a:spcPts val="600"/>
              </a:spcAft>
            </a:pPr>
            <a:r>
              <a:rPr lang="en-US" b="1" dirty="0"/>
              <a:t>F.  Are remedies barred?</a:t>
            </a:r>
          </a:p>
          <a:p>
            <a:pPr marL="960120" lvl="1" indent="-457200">
              <a:spcAft>
                <a:spcPts val="600"/>
              </a:spcAft>
            </a:pPr>
            <a:r>
              <a:rPr lang="en-US" b="1" dirty="0"/>
              <a:t>Settlor’s approval in trust</a:t>
            </a:r>
          </a:p>
          <a:p>
            <a:pPr marL="960120" lvl="1" indent="-457200">
              <a:spcAft>
                <a:spcPts val="600"/>
              </a:spcAft>
            </a:pPr>
            <a:r>
              <a:rPr lang="en-US" b="1" dirty="0"/>
              <a:t>Beneficiary release or ratification</a:t>
            </a:r>
          </a:p>
          <a:p>
            <a:pPr marL="960120" lvl="1" indent="-457200">
              <a:spcAft>
                <a:spcPts val="600"/>
              </a:spcAft>
            </a:pPr>
            <a:r>
              <a:rPr lang="en-US" b="1" dirty="0"/>
              <a:t>Court decree</a:t>
            </a:r>
          </a:p>
          <a:p>
            <a:pPr marL="960120" lvl="1" indent="-457200">
              <a:spcAft>
                <a:spcPts val="600"/>
              </a:spcAft>
            </a:pPr>
            <a:r>
              <a:rPr lang="en-US" b="1" dirty="0"/>
              <a:t>Statute of limitations (4 years from discovery)</a:t>
            </a:r>
          </a:p>
          <a:p>
            <a:pPr marL="960120" lvl="1" indent="-457200">
              <a:spcAft>
                <a:spcPts val="600"/>
              </a:spcAft>
            </a:pPr>
            <a:r>
              <a:rPr lang="en-US" b="1" dirty="0"/>
              <a:t>Laches</a:t>
            </a:r>
          </a:p>
        </p:txBody>
      </p:sp>
      <p:sp>
        <p:nvSpPr>
          <p:cNvPr id="4" name="Slide Number Placeholder 3">
            <a:extLst>
              <a:ext uri="{FF2B5EF4-FFF2-40B4-BE49-F238E27FC236}">
                <a16:creationId xmlns:a16="http://schemas.microsoft.com/office/drawing/2014/main" id="{0D32F061-5A49-422A-B78A-E01662EE8609}"/>
              </a:ext>
            </a:extLst>
          </p:cNvPr>
          <p:cNvSpPr>
            <a:spLocks noGrp="1"/>
          </p:cNvSpPr>
          <p:nvPr>
            <p:ph type="sldNum" sz="quarter" idx="12"/>
          </p:nvPr>
        </p:nvSpPr>
        <p:spPr/>
        <p:txBody>
          <a:bodyPr/>
          <a:lstStyle/>
          <a:p>
            <a:fld id="{9648F39E-9C37-485F-AC97-16BB4BDF9F49}" type="slidenum">
              <a:rPr kumimoji="0" lang="en-US" smtClean="0"/>
              <a:t>47</a:t>
            </a:fld>
            <a:endParaRPr kumimoji="0" lang="en-US" dirty="0"/>
          </a:p>
        </p:txBody>
      </p:sp>
    </p:spTree>
    <p:extLst>
      <p:ext uri="{BB962C8B-B14F-4D97-AF65-F5344CB8AC3E}">
        <p14:creationId xmlns:p14="http://schemas.microsoft.com/office/powerpoint/2010/main" val="11285356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8.  Are other “trust like” relationships involved?</a:t>
            </a:r>
          </a:p>
        </p:txBody>
      </p:sp>
      <p:sp>
        <p:nvSpPr>
          <p:cNvPr id="3" name="Content Placeholder 2"/>
          <p:cNvSpPr>
            <a:spLocks noGrp="1"/>
          </p:cNvSpPr>
          <p:nvPr>
            <p:ph idx="1"/>
          </p:nvPr>
        </p:nvSpPr>
        <p:spPr>
          <a:xfrm>
            <a:off x="304800" y="1775191"/>
            <a:ext cx="8382000" cy="4625609"/>
          </a:xfrm>
        </p:spPr>
        <p:txBody>
          <a:bodyPr>
            <a:normAutofit/>
          </a:bodyPr>
          <a:lstStyle/>
          <a:p>
            <a:pPr marL="667512" indent="-457200">
              <a:spcAft>
                <a:spcPts val="600"/>
              </a:spcAft>
            </a:pPr>
            <a:r>
              <a:rPr lang="en-US" b="1" dirty="0"/>
              <a:t>A.  Trust bank accounts</a:t>
            </a:r>
          </a:p>
          <a:p>
            <a:pPr marL="960120" lvl="1" indent="-457200">
              <a:spcAft>
                <a:spcPts val="600"/>
              </a:spcAft>
            </a:pPr>
            <a:r>
              <a:rPr lang="en-US" b="1" dirty="0"/>
              <a:t>“A in trust for B”</a:t>
            </a:r>
          </a:p>
          <a:p>
            <a:pPr marL="960120" lvl="1" indent="-457200">
              <a:spcAft>
                <a:spcPts val="600"/>
              </a:spcAft>
            </a:pPr>
            <a:r>
              <a:rPr lang="en-US" b="1" dirty="0"/>
              <a:t>Not a true trust, just an account with financial institution</a:t>
            </a:r>
          </a:p>
          <a:p>
            <a:pPr marL="960120" lvl="1" indent="-457200">
              <a:spcAft>
                <a:spcPts val="600"/>
              </a:spcAft>
            </a:pPr>
            <a:r>
              <a:rPr lang="en-US" b="1" dirty="0"/>
              <a:t>B only receives funds if B outlives A</a:t>
            </a:r>
          </a:p>
          <a:p>
            <a:pPr marL="960120" lvl="1" indent="-457200">
              <a:spcAft>
                <a:spcPts val="600"/>
              </a:spcAft>
            </a:pPr>
            <a:r>
              <a:rPr lang="en-US" b="1" dirty="0"/>
              <a:t>No split of title and no fiduciary duties; A may withdraw money at any time for any (or no) reason</a:t>
            </a:r>
          </a:p>
        </p:txBody>
      </p:sp>
      <p:sp>
        <p:nvSpPr>
          <p:cNvPr id="4" name="Slide Number Placeholder 3">
            <a:extLst>
              <a:ext uri="{FF2B5EF4-FFF2-40B4-BE49-F238E27FC236}">
                <a16:creationId xmlns:a16="http://schemas.microsoft.com/office/drawing/2014/main" id="{D044E939-A87C-4DD7-A9F8-EF1285D40D67}"/>
              </a:ext>
            </a:extLst>
          </p:cNvPr>
          <p:cNvSpPr>
            <a:spLocks noGrp="1"/>
          </p:cNvSpPr>
          <p:nvPr>
            <p:ph type="sldNum" sz="quarter" idx="12"/>
          </p:nvPr>
        </p:nvSpPr>
        <p:spPr/>
        <p:txBody>
          <a:bodyPr/>
          <a:lstStyle/>
          <a:p>
            <a:fld id="{9648F39E-9C37-485F-AC97-16BB4BDF9F49}" type="slidenum">
              <a:rPr kumimoji="0" lang="en-US" smtClean="0"/>
              <a:t>48</a:t>
            </a:fld>
            <a:endParaRPr kumimoji="0" lang="en-US" dirty="0"/>
          </a:p>
        </p:txBody>
      </p:sp>
    </p:spTree>
    <p:extLst>
      <p:ext uri="{BB962C8B-B14F-4D97-AF65-F5344CB8AC3E}">
        <p14:creationId xmlns:p14="http://schemas.microsoft.com/office/powerpoint/2010/main" val="82904014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8.  Are other “trust like” relationships involved?</a:t>
            </a:r>
          </a:p>
        </p:txBody>
      </p:sp>
      <p:sp>
        <p:nvSpPr>
          <p:cNvPr id="3" name="Content Placeholder 2"/>
          <p:cNvSpPr>
            <a:spLocks noGrp="1"/>
          </p:cNvSpPr>
          <p:nvPr>
            <p:ph idx="1"/>
          </p:nvPr>
        </p:nvSpPr>
        <p:spPr>
          <a:xfrm>
            <a:off x="304800" y="1775191"/>
            <a:ext cx="8382000" cy="4625609"/>
          </a:xfrm>
        </p:spPr>
        <p:txBody>
          <a:bodyPr>
            <a:normAutofit/>
          </a:bodyPr>
          <a:lstStyle/>
          <a:p>
            <a:pPr marL="667512" indent="-457200">
              <a:spcAft>
                <a:spcPts val="600"/>
              </a:spcAft>
            </a:pPr>
            <a:r>
              <a:rPr lang="en-US" b="1" dirty="0"/>
              <a:t>B.  Resulting trusts</a:t>
            </a:r>
          </a:p>
          <a:p>
            <a:pPr marL="960120" lvl="1" indent="-457200">
              <a:spcAft>
                <a:spcPts val="600"/>
              </a:spcAft>
            </a:pPr>
            <a:r>
              <a:rPr lang="en-US" b="1" dirty="0"/>
              <a:t>Express trust property excessive and instrument is silent</a:t>
            </a:r>
          </a:p>
          <a:p>
            <a:pPr marL="960120" lvl="1" indent="-457200">
              <a:spcAft>
                <a:spcPts val="600"/>
              </a:spcAft>
            </a:pPr>
            <a:r>
              <a:rPr lang="en-US" b="1" dirty="0"/>
              <a:t>Failure of express trust</a:t>
            </a:r>
          </a:p>
          <a:p>
            <a:pPr marL="960120" lvl="1" indent="-457200">
              <a:spcAft>
                <a:spcPts val="600"/>
              </a:spcAft>
            </a:pPr>
            <a:r>
              <a:rPr lang="en-US" b="1" dirty="0"/>
              <a:t>Purchase-money resulting trust</a:t>
            </a:r>
          </a:p>
        </p:txBody>
      </p:sp>
      <p:sp>
        <p:nvSpPr>
          <p:cNvPr id="4" name="Slide Number Placeholder 3">
            <a:extLst>
              <a:ext uri="{FF2B5EF4-FFF2-40B4-BE49-F238E27FC236}">
                <a16:creationId xmlns:a16="http://schemas.microsoft.com/office/drawing/2014/main" id="{2799EDCA-4B3F-4D06-9110-6872DA1187FB}"/>
              </a:ext>
            </a:extLst>
          </p:cNvPr>
          <p:cNvSpPr>
            <a:spLocks noGrp="1"/>
          </p:cNvSpPr>
          <p:nvPr>
            <p:ph type="sldNum" sz="quarter" idx="12"/>
          </p:nvPr>
        </p:nvSpPr>
        <p:spPr/>
        <p:txBody>
          <a:bodyPr/>
          <a:lstStyle/>
          <a:p>
            <a:fld id="{9648F39E-9C37-485F-AC97-16BB4BDF9F49}" type="slidenum">
              <a:rPr kumimoji="0" lang="en-US" smtClean="0"/>
              <a:t>49</a:t>
            </a:fld>
            <a:endParaRPr kumimoji="0" lang="en-US" dirty="0"/>
          </a:p>
        </p:txBody>
      </p:sp>
    </p:spTree>
    <p:extLst>
      <p:ext uri="{BB962C8B-B14F-4D97-AF65-F5344CB8AC3E}">
        <p14:creationId xmlns:p14="http://schemas.microsoft.com/office/powerpoint/2010/main" val="1311001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Lessons From the Mid-Term Exam</a:t>
            </a:r>
          </a:p>
        </p:txBody>
      </p:sp>
      <p:sp>
        <p:nvSpPr>
          <p:cNvPr id="3" name="Content Placeholder 2"/>
          <p:cNvSpPr>
            <a:spLocks noGrp="1"/>
          </p:cNvSpPr>
          <p:nvPr>
            <p:ph idx="1"/>
          </p:nvPr>
        </p:nvSpPr>
        <p:spPr/>
        <p:txBody>
          <a:bodyPr/>
          <a:lstStyle/>
          <a:p>
            <a:pPr marL="633222" indent="-514350">
              <a:buFont typeface="+mj-lt"/>
              <a:buAutoNum type="arabicPeriod"/>
            </a:pPr>
            <a:r>
              <a:rPr lang="en-US" b="1" dirty="0"/>
              <a:t>Missing issues</a:t>
            </a:r>
          </a:p>
          <a:p>
            <a:pPr marL="633222" indent="-514350">
              <a:buFont typeface="+mj-lt"/>
              <a:buAutoNum type="arabicPeriod"/>
            </a:pPr>
            <a:endParaRPr lang="en-US" b="1" dirty="0"/>
          </a:p>
          <a:p>
            <a:pPr marL="633222" indent="-514350">
              <a:buFont typeface="+mj-lt"/>
              <a:buAutoNum type="arabicPeriod"/>
            </a:pPr>
            <a:r>
              <a:rPr lang="en-US" b="1" dirty="0"/>
              <a:t>Failure to analyze</a:t>
            </a:r>
          </a:p>
          <a:p>
            <a:pPr marL="633222" indent="-514350">
              <a:buFont typeface="+mj-lt"/>
              <a:buAutoNum type="arabicPeriod"/>
            </a:pPr>
            <a:endParaRPr lang="en-US" b="1" dirty="0"/>
          </a:p>
          <a:p>
            <a:pPr marL="633222" indent="-514350">
              <a:buFont typeface="+mj-lt"/>
              <a:buAutoNum type="arabicPeriod"/>
            </a:pPr>
            <a:r>
              <a:rPr lang="en-US" b="1" dirty="0"/>
              <a:t>Misreading facts</a:t>
            </a:r>
          </a:p>
        </p:txBody>
      </p:sp>
      <p:sp>
        <p:nvSpPr>
          <p:cNvPr id="4" name="Slide Number Placeholder 3">
            <a:extLst>
              <a:ext uri="{FF2B5EF4-FFF2-40B4-BE49-F238E27FC236}">
                <a16:creationId xmlns:a16="http://schemas.microsoft.com/office/drawing/2014/main" id="{81CD4FB8-8394-458D-BF32-4B5BDA3F8726}"/>
              </a:ext>
            </a:extLst>
          </p:cNvPr>
          <p:cNvSpPr>
            <a:spLocks noGrp="1"/>
          </p:cNvSpPr>
          <p:nvPr>
            <p:ph type="sldNum" sz="quarter" idx="12"/>
          </p:nvPr>
        </p:nvSpPr>
        <p:spPr/>
        <p:txBody>
          <a:bodyPr/>
          <a:lstStyle/>
          <a:p>
            <a:fld id="{9648F39E-9C37-485F-AC97-16BB4BDF9F49}" type="slidenum">
              <a:rPr kumimoji="0" lang="en-US" smtClean="0"/>
              <a:t>5</a:t>
            </a:fld>
            <a:endParaRPr kumimoji="0" lang="en-US" dirty="0"/>
          </a:p>
        </p:txBody>
      </p:sp>
    </p:spTree>
    <p:extLst>
      <p:ext uri="{BB962C8B-B14F-4D97-AF65-F5344CB8AC3E}">
        <p14:creationId xmlns:p14="http://schemas.microsoft.com/office/powerpoint/2010/main" val="22192778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8.  Are other “trust like” relationships involved?</a:t>
            </a:r>
          </a:p>
        </p:txBody>
      </p:sp>
      <p:sp>
        <p:nvSpPr>
          <p:cNvPr id="3" name="Content Placeholder 2"/>
          <p:cNvSpPr>
            <a:spLocks noGrp="1"/>
          </p:cNvSpPr>
          <p:nvPr>
            <p:ph idx="1"/>
          </p:nvPr>
        </p:nvSpPr>
        <p:spPr>
          <a:xfrm>
            <a:off x="304800" y="1775191"/>
            <a:ext cx="8382000" cy="4625609"/>
          </a:xfrm>
        </p:spPr>
        <p:txBody>
          <a:bodyPr>
            <a:normAutofit/>
          </a:bodyPr>
          <a:lstStyle/>
          <a:p>
            <a:pPr marL="667512" indent="-457200">
              <a:spcAft>
                <a:spcPts val="600"/>
              </a:spcAft>
            </a:pPr>
            <a:r>
              <a:rPr lang="en-US" b="1" dirty="0"/>
              <a:t>C.  Constructive trust</a:t>
            </a:r>
          </a:p>
          <a:p>
            <a:pPr marL="960120" lvl="1" indent="-457200">
              <a:spcAft>
                <a:spcPts val="600"/>
              </a:spcAft>
            </a:pPr>
            <a:r>
              <a:rPr lang="en-US" b="1" dirty="0"/>
              <a:t>Equitable remedy to prevent unjust enrichment</a:t>
            </a:r>
          </a:p>
          <a:p>
            <a:pPr marL="1225296" lvl="2" indent="-457200">
              <a:spcAft>
                <a:spcPts val="600"/>
              </a:spcAft>
            </a:pPr>
            <a:r>
              <a:rPr lang="en-US" b="1" dirty="0"/>
              <a:t>Fraud</a:t>
            </a:r>
          </a:p>
          <a:p>
            <a:pPr marL="1225296" lvl="2" indent="-457200">
              <a:spcAft>
                <a:spcPts val="600"/>
              </a:spcAft>
            </a:pPr>
            <a:r>
              <a:rPr lang="en-US" b="1" dirty="0"/>
              <a:t>Abuse of confidential relationship</a:t>
            </a:r>
          </a:p>
          <a:p>
            <a:pPr marL="1225296" lvl="2" indent="-457200">
              <a:spcAft>
                <a:spcPts val="600"/>
              </a:spcAft>
            </a:pPr>
            <a:r>
              <a:rPr lang="en-US" b="1" dirty="0"/>
              <a:t>Promise in contemplation of death</a:t>
            </a:r>
          </a:p>
        </p:txBody>
      </p:sp>
      <p:sp>
        <p:nvSpPr>
          <p:cNvPr id="4" name="Slide Number Placeholder 3">
            <a:extLst>
              <a:ext uri="{FF2B5EF4-FFF2-40B4-BE49-F238E27FC236}">
                <a16:creationId xmlns:a16="http://schemas.microsoft.com/office/drawing/2014/main" id="{6C15A8B1-16BE-45DB-918B-0227A5C752B5}"/>
              </a:ext>
            </a:extLst>
          </p:cNvPr>
          <p:cNvSpPr>
            <a:spLocks noGrp="1"/>
          </p:cNvSpPr>
          <p:nvPr>
            <p:ph type="sldNum" sz="quarter" idx="12"/>
          </p:nvPr>
        </p:nvSpPr>
        <p:spPr/>
        <p:txBody>
          <a:bodyPr/>
          <a:lstStyle/>
          <a:p>
            <a:fld id="{9648F39E-9C37-485F-AC97-16BB4BDF9F49}" type="slidenum">
              <a:rPr kumimoji="0" lang="en-US" smtClean="0"/>
              <a:t>50</a:t>
            </a:fld>
            <a:endParaRPr kumimoji="0" lang="en-US" dirty="0"/>
          </a:p>
        </p:txBody>
      </p:sp>
    </p:spTree>
    <p:extLst>
      <p:ext uri="{BB962C8B-B14F-4D97-AF65-F5344CB8AC3E}">
        <p14:creationId xmlns:p14="http://schemas.microsoft.com/office/powerpoint/2010/main" val="13992652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Practice Questions</a:t>
            </a:r>
          </a:p>
        </p:txBody>
      </p:sp>
      <p:sp>
        <p:nvSpPr>
          <p:cNvPr id="5" name="Content Placeholder 4"/>
          <p:cNvSpPr>
            <a:spLocks noGrp="1"/>
          </p:cNvSpPr>
          <p:nvPr>
            <p:ph idx="1"/>
          </p:nvPr>
        </p:nvSpPr>
        <p:spPr/>
        <p:txBody>
          <a:bodyPr/>
          <a:lstStyle/>
          <a:p>
            <a:pPr marL="118872" indent="0">
              <a:buNone/>
            </a:pPr>
            <a:endParaRPr lang="en-US" dirty="0"/>
          </a:p>
        </p:txBody>
      </p:sp>
      <p:sp>
        <p:nvSpPr>
          <p:cNvPr id="6" name="AutoShape 2" descr="data:image/jpeg;base64,/9j/4AAQSkZJRgABAQAAAQABAAD/2wCEAAkGBhIQEBAQEBAPDxAPDA0NDw8NDxAPDw4NFRAVFBQQFBQXHCYeFxkjGRYUHy8gJScpLCwsFR4xNTAqNSYrLCkBCQoKDgwOGg8PGikfHyQsLCwsKiopLCkpKS0sKSwpLCkpLCkpLCkpNSopKS0pLC8qLCkqKSwpLSksLCkvKSksKf/AABEIAMIBAwMBIgACEQEDEQH/xAAcAAEAAQUBAQAAAAAAAAAAAAAAAQIEBQYHAwj/xABHEAACAQMABgcEBAoIBwAAAAAAAQIDBBEFEhMhMVEGB0FhgZGhFCIycUJSorEVFiNicoKSwdHwM0NTVGOy0uEkRHSDk8Lx/8QAGgEBAAIDAQAAAAAAAAAAAAAAAAEEAgMFBv/EACIRAQACAgIBBQEBAAAAAAAAAAABAgMRBBIFEyExQVGRIv/aAAwDAQACEQMRAD8A7iAAAAAAAAAAAAAAAAAAAAAAAAAAAAAAAAAAAAAAAAAAAAAAAAAAAAAAAACmc0lltJLi28JGPr9IKMdybm+UFn1AyQMP+G6j+C2qPveV+4j8KXH92fqBmQYX8YJR/pKFSPfv/ei5t9O0Z/S1XymsevADIgiMk96eVzRIAAAAAAAAAAAAAAAAAAAAAAAAAAAAAAAIlLCbe7Cy2+wA2Yyvpdyk6dvHaz7Zf1cO/PaW1W4ndzdOm3GhF4nU7Z9y/h4vkZWhbwpQxFKMUst/e2wLGOhnN61xUlUf1U9WnH5L/wCFN7pi0s90506b+pBZqPwW/wAzTelfWBKblRtJatNPEqy3Tn+hyj38WaBcaSSb4zk223nt72V75te0Otx/GzeO2SdR+fbq9frOt18FKtPverBerz6HgutCH92n/wCWP+k5HPSU3waj8l/E83eT+vLzNXq3X48fx4+p/rt1p1iW09041aXe4qUfsvPoZinRtrqOvDZzT+lTeJJ9+N/mfPcL+ouE5eLz95ltD9MK1vNSXZxcPdbXJrg/kZ1zT9q+XxtJjeOdOyy0VVovWt5uS47OeN/7n6FxYabU3qVFs6nDEtyb8eBbdFelNK+pa0GteOFUhwafPHIyOkNGQrLesSXwzXFfxXcWYnfvDiXpNJ62+V4DC2V/OjNUK/D+rqdjXZv/AJwZoliAAAAAAAAAAAAAAAAAAAAAAAAAAAYPTFzKrUja0nvlvqS46sVveflu8WkZW+ulSpym/orcucuCXmY7o7atQdaW+dZ62Xx1MvHnvfiuQGStbWNOChBYjFeLfa3zZpXWT0gcIq0pvDqR16zX9n2Q8ceS7zejhvTHSDncXFTO+VacI90U9VeiNWW2quh4/FF8u5+mAvrzjGPDg3z7iyB62trKrOFOnFynUnGEIri5N4SKb0Uz9y8i/t+j91UWtC1uZx5xoVGvPB2Xoj0AoWUIynGNa5azKrJZUH9Wmn8K7+L9DaixGH9cfJ5PU6pG3zPdWVSk9WrTqU5cqsJQfk0eJ9K6Q0dSuIOlWpxqQksOM1lfNcn3o+d9MWCo1ZRi8w1pajfJSawYXx9Vri8yM+4mNSnQumqtnWhXoyxKL3p/DOHbCXNM+gdA6Yhd29O4p/DUjnD4wmt0oPvTyj5vZ1DqX0i/+Kt2/dWzrwXJvMZY8omWG2p01eRwxanqR8w6Pf2Ma0HGXzjLtjLmiz0RdyTlQq/0lPg/rw5/z2GVMVpq3a1a8PjpPL/Op9qf89rLTgMqDzoVlOMZLhKKkvE9AAAAAAAAAAAAAAAAAAAAAAAAAMD0pqtxp0YvDqVEvFtRXrLPgZulTUYqMVhRiopLgklhIwV+9a/oR+rh+UZyNgAhnIenPQa4VbNtRqV6U5TqLUWs4N/Rl64OvgxtWLRqW/Bntht2q+cqvRi8j8VpdL/sVH9yNv6p+j8va6latSnD2ej7m0hKH5SbccrK7IqXmdeBrriiJ2tZfIXyUmmtbECDA9K+l1Oxp78TrTX5Okn9qXKP39htmdKFazadQdL+k0LKhJ5W2nFxow7XLhrv81cfQ4XpGtraud7Sk34svNMaYqV6kq1aTnUn5JdkUuyK5GInPLy+JUyX7PQcPjelG5+VJ0TqXt27i6qfRjb04P8ASlPP/qc7jFtpJNttJJLLbfBJHeur/o07G0jGaxWqvbVvzZNe7D9VbvnkYq7ts8hliuLr9y2UTimmnvTTTXNEguPOsZoR6qqUXxo1Gl+g96/eZMxaereNdlWgn+tF/wAF6mUAAAAAAAAAAAAAAAAAAAAAAAAA1u6ljSNF9jTXnSaNkNZ6Sfk7i3q8EpwTfZnLjn7UfI2VMJSAAgAIAxHSjpDGyoOo8SnL3KUPrVMdvcuLOH6W0pOpOVWrJzqVHlt/zuS4YNv6ztIuV04t+5b0oxS/OktaT9YrwOdVJttt9pUy33Onf4PHitO0/MolJt5ZASzuW9vckuLZ1zoB1cqjqXV3FSrbpUqMllUOUpc5/d8+GFazaVrPyK4K7n+PPq56v3S1by7jir8VCjL+q/xJr63Jdnz4dHQJLlaxWNQ83ly2y27WAAZNTFXb/wCLt++nVXoZUxFaWtfU19Sg34vW/wBjLgARkkAAAAAAAAAAAAAAAAAAAAAAwvSqy2lu8bnB5T5Z3Z8Hh+B69GtIba3pye6UVqSWc4a3Y9MfNMydSCkmnvTTTXNM06xruxu5Up52Vee544Tx8XyaWfCYTDcwQmSEBBJDA4p1kbrm4768F4aiZpeTqfWVoehWqZhc29GvrRdanWnKOVq7p7k9+MbjSPxapr4r+1X6ELmf3Uynek9no+Nnp6cbZnqm0RGveyqTSkraltYp8Nq5asX4e8/mkdqND6sOjKtlVuI3FO4hXhCC2cJQcHCTbUtbfnfwwb5ksY66q5HMyRkyzMfCQRkZNimkEZMZp7SOzp6sX+UqZhBLik9zl4Z82gNV0teqpXk9bjJuO/fqr3Yv0yXNvpirBbqkmuUveXqbBbaBo7KEKlKE2o73KKbTe9pPiWlz0Ooy/o51KL5KWvHylv8AUDmvWL05vKdW22NxKhqwqtxo7lOWY+9NPKlyw+G/mWWiuu2+pYVaFC5Xa5RdGp+1D3fsmsdOJV1d1VXp1KapznRpupCUFOnGTW0Taw0+O7PYYFTA7vorrvsqmFXp17aTe9uKrU1+tH3vsm4aK6U2l1j2e6oVW/oRmtp4weJLyPlnWJz6cAProHzForpzf22FRu6yiuEKkttD5atTKRuOiuvW5hhXNvRrrtlSlKjP54esn6AdsBomieuXR1bCqSq2sn/b08wz+nDK8Xg2/R2maFwtahXpVlzpVIzx88PcBeAAAAAAAAAAACMkNgGzEdItDq4pvG6cd8Wtz3PKw+ae9d67zKORRKRCYar0Y6VSVV2d3qwqZ/IVEtWFWP1cdkuO7w7Db9c1fpP0ZhdRbW6oveTW5631k+x/eYjRHTCpbNW9/lpPVp3WHhrlUXY+/wA+ZG9NnWLfDftoQ6pj430ZJSjJSi1lSi0013NHlUv0u0naOrmfWbU1bqtJYzmj5OmjRnfy5ryNv6xrmM69Rpp5jQfkkmaUU7zO3ouPSs443DpPU7pGbrXNOUm4bGnUUezX18a3zwdT2xxTqxv40ris5PGtbpL5qpE6bT0zF8Gb8c/5crmU1lnTPbYqVUw0NJIi40zGnHWk8diXa32Jd5sUtMrdX0acXObxFLP+yMNoyEq9V3NRYS92lF9iT3eXH5vuLGnGpdzU6mYUovMYc+/5/d3sz1OSSSWEksJLsRLFfKoVKoWW1JVcC6rU4zTjOMZxfGM0pRfg9xq+luq/Rlxlu1jSk/pWrlQeeerH3fQz+3JVcIcu0r1CR3u0vJLlC6pqS+WvDH+U0/SnVTpO3y/Z1cRX0rWcav2XiXofQSrk7clD5TuaM6UtSrTnSmt2rVhKnLPyksnmpn1Xd0aVaOrVp06sX9GrCNSPlJM1TSnVVoyvlqg7eT+la1JU/sPMfQDgKZXTquLUotxkuEotxkvk1vOl6T6iprLtb2MuULqm4P5a8Mr7JqWlOrnSVtlytZ1Yr6dq1XjjniPvLxQHvorrL0lb4ULqdSKx7lwlWWOWZe8vBm46K6+ZrCurSMuc7abi/wBief8AMcknJxbjOMoSW5xmnGSfenvRKmB9F6L62dG18LbuhJ/RuoOl9rfH1Ntt7iFSMZ05xqQksxnCSlGS5prcz5Iyd+6lYy/BcdbOHdXDp5+plZx3a2t6gb6AABBJSBS2USZVKR5TmEqZSPKVQipWLSrXZA9p1zGaTs6VeLU4resZx9/MmtOTLGvTqPhJhO2AqaHr2rbtauIZy6U/epv+H87yF0nxuurerT/xKX5SD78cfvL25sK8uE5GLq6AvM5hV49klrJ+DI6tkZf33elzR0bdrEriKfFa03Skv2kUU+gtg96qxmv+oi/uZ4/izdy+OlaVO9wnTfmv4BdC6r/5W38KtT/SY9G6ORMRqJmGUs9B2Fs9ZVKEXjDcq6bx4yLqPSCzUtWFaM3/AIcZSX7SWDBPodXj8NtaLvlKpP0wh+Ll9w2lKmuVCko+ryyYrprvlif2WwT0xKW6jBr8+onFeEfifjqnpaWcc69WTqS5Pgu7duS+XjkwVv0cuI/FVm/FmSoaNqLjOXmZaae22xRu12Y8CtXJiKVvNfSZcQjLmwbZFVidqWcZsrVRgXO2KduW7kzzbYQvPaCPayxeSiSkSMg70j8IGNcJHnKjLvCGV/CQWlsdphZW8u88naT7wMve1be4WrcUqNaPDFanGp5ZW41i/wCrPRdfLhGpayfbb1Xqr9SesvLBeS0fPvJho2p3gapW6lJ68djfU5U3Jazq0pRqRj2tKLak/I7BoSyp2tClb0VinRpqEc8Xzk+9vLfezW7S2qLmZi1jNAZ5TBaRm8AC6ZDK8DAHi0ecqZdapGqBYyoZKPZS/cSlwAsXaIj2WPIvXAjUAs/ZlyJ2C5Fy6Q2YStVSROqXGyGzIFtqLkUukuRdbMbMC0dFD2Zci72Y1CRZeyIh2aL/AGY2YQx3sZHspktmTswMcrYj2buMlsiNkBjnbdxHsxkdiNkBjvZh7L3GR2Q2QGO9k7ir2PuMhsyVTAx/sfcVKzL/AGZUoAWcLXuPeFE9lAqUQKFTB64AFYAAEMkAU4GCojAFOBgqGAlRgapVgAUYDiV4AHnqjVPTAA89Uap6DAHnqjVPTBGqBRgnBVgYCFOBqleBgCnVGqVYJwBRqDVK8DAFGqNUrwMAUpDBVgkCnBOCQBAJAAAAAAAAAAAAQCQBGASAIGCQBAwSAIBIAjAwSAIGCQAGAAAAAAAAAAAAAAAAAAAAAAAAAAAAAAAAAAAAAAAAAAAAAAAAAAAAAAAAAAAAA//Z"/>
          <p:cNvSpPr>
            <a:spLocks noChangeAspect="1" noChangeArrowheads="1"/>
          </p:cNvSpPr>
          <p:nvPr/>
        </p:nvSpPr>
        <p:spPr bwMode="auto">
          <a:xfrm>
            <a:off x="63500" y="-896938"/>
            <a:ext cx="2466975" cy="18478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133600"/>
            <a:ext cx="5200994" cy="3895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a:extLst>
              <a:ext uri="{FF2B5EF4-FFF2-40B4-BE49-F238E27FC236}">
                <a16:creationId xmlns:a16="http://schemas.microsoft.com/office/drawing/2014/main" id="{0AE116D6-A62B-4EE3-9922-90045E3C08D9}"/>
              </a:ext>
            </a:extLst>
          </p:cNvPr>
          <p:cNvSpPr>
            <a:spLocks noGrp="1"/>
          </p:cNvSpPr>
          <p:nvPr>
            <p:ph type="sldNum" sz="quarter" idx="12"/>
          </p:nvPr>
        </p:nvSpPr>
        <p:spPr/>
        <p:txBody>
          <a:bodyPr/>
          <a:lstStyle/>
          <a:p>
            <a:fld id="{9648F39E-9C37-485F-AC97-16BB4BDF9F49}" type="slidenum">
              <a:rPr kumimoji="0" lang="en-US" smtClean="0"/>
              <a:t>51</a:t>
            </a:fld>
            <a:endParaRPr kumimoji="0" lang="en-US" dirty="0"/>
          </a:p>
        </p:txBody>
      </p:sp>
    </p:spTree>
    <p:extLst>
      <p:ext uri="{BB962C8B-B14F-4D97-AF65-F5344CB8AC3E}">
        <p14:creationId xmlns:p14="http://schemas.microsoft.com/office/powerpoint/2010/main" val="54603279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Objective Sample</a:t>
            </a:r>
            <a:br>
              <a:rPr lang="en-US" dirty="0"/>
            </a:br>
            <a:r>
              <a:rPr lang="en-US" dirty="0"/>
              <a:t>Select best answer</a:t>
            </a:r>
          </a:p>
        </p:txBody>
      </p:sp>
      <p:sp>
        <p:nvSpPr>
          <p:cNvPr id="3" name="Content Placeholder 2"/>
          <p:cNvSpPr>
            <a:spLocks noGrp="1"/>
          </p:cNvSpPr>
          <p:nvPr>
            <p:ph idx="1"/>
          </p:nvPr>
        </p:nvSpPr>
        <p:spPr/>
        <p:txBody>
          <a:bodyPr/>
          <a:lstStyle/>
          <a:p>
            <a:r>
              <a:rPr lang="en-US" dirty="0"/>
              <a:t>Which </a:t>
            </a:r>
            <a:r>
              <a:rPr lang="en-US" b="1" i="1" dirty="0"/>
              <a:t>one</a:t>
            </a:r>
            <a:r>
              <a:rPr lang="en-US" dirty="0"/>
              <a:t> of the factors listed below is a court </a:t>
            </a:r>
            <a:r>
              <a:rPr lang="en-US" b="1" i="1" dirty="0"/>
              <a:t>most</a:t>
            </a:r>
            <a:r>
              <a:rPr lang="en-US" i="1" dirty="0"/>
              <a:t> </a:t>
            </a:r>
            <a:r>
              <a:rPr lang="en-US" b="1" i="1" dirty="0"/>
              <a:t>likely</a:t>
            </a:r>
            <a:r>
              <a:rPr lang="en-US" dirty="0"/>
              <a:t> to consider in determining whether a trust exists?</a:t>
            </a:r>
          </a:p>
          <a:p>
            <a:pPr marL="457200" lvl="1" indent="0">
              <a:buNone/>
            </a:pPr>
            <a:r>
              <a:rPr lang="en-US" dirty="0"/>
              <a:t>A.	Type of language (precatory or imperative) used.</a:t>
            </a:r>
          </a:p>
          <a:p>
            <a:pPr marL="457200" lvl="1" indent="0">
              <a:buNone/>
            </a:pPr>
            <a:r>
              <a:rPr lang="en-US" dirty="0"/>
              <a:t>B.	A person’s good faith belief that she is a trust beneficiary.</a:t>
            </a:r>
          </a:p>
          <a:p>
            <a:pPr marL="457200" lvl="1" indent="0">
              <a:buNone/>
            </a:pPr>
            <a:r>
              <a:rPr lang="en-US" dirty="0"/>
              <a:t>C.	The financial status of the beneficiary.</a:t>
            </a:r>
          </a:p>
          <a:p>
            <a:pPr marL="457200" lvl="1" indent="0">
              <a:buNone/>
            </a:pPr>
            <a:r>
              <a:rPr lang="en-US" dirty="0"/>
              <a:t>D.	The age of the settlor.</a:t>
            </a:r>
          </a:p>
          <a:p>
            <a:pPr marL="457200" lvl="1" indent="0">
              <a:buNone/>
            </a:pPr>
            <a:endParaRPr lang="en-US" b="1" dirty="0"/>
          </a:p>
        </p:txBody>
      </p:sp>
      <p:sp>
        <p:nvSpPr>
          <p:cNvPr id="4" name="Slide Number Placeholder 3">
            <a:extLst>
              <a:ext uri="{FF2B5EF4-FFF2-40B4-BE49-F238E27FC236}">
                <a16:creationId xmlns:a16="http://schemas.microsoft.com/office/drawing/2014/main" id="{6D980120-63B2-43B9-9626-91216BBECB3B}"/>
              </a:ext>
            </a:extLst>
          </p:cNvPr>
          <p:cNvSpPr>
            <a:spLocks noGrp="1"/>
          </p:cNvSpPr>
          <p:nvPr>
            <p:ph type="sldNum" sz="quarter" idx="12"/>
          </p:nvPr>
        </p:nvSpPr>
        <p:spPr/>
        <p:txBody>
          <a:bodyPr/>
          <a:lstStyle/>
          <a:p>
            <a:fld id="{9648F39E-9C37-485F-AC97-16BB4BDF9F49}" type="slidenum">
              <a:rPr kumimoji="0" lang="en-US" smtClean="0"/>
              <a:t>52</a:t>
            </a:fld>
            <a:endParaRPr kumimoji="0" lang="en-US" dirty="0"/>
          </a:p>
        </p:txBody>
      </p:sp>
    </p:spTree>
    <p:extLst>
      <p:ext uri="{BB962C8B-B14F-4D97-AF65-F5344CB8AC3E}">
        <p14:creationId xmlns:p14="http://schemas.microsoft.com/office/powerpoint/2010/main" val="40261310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Objective Sample</a:t>
            </a:r>
            <a:br>
              <a:rPr lang="en-US" dirty="0"/>
            </a:br>
            <a:r>
              <a:rPr lang="en-US" dirty="0"/>
              <a:t>Select all correct answers</a:t>
            </a:r>
          </a:p>
        </p:txBody>
      </p:sp>
      <p:sp>
        <p:nvSpPr>
          <p:cNvPr id="3" name="Content Placeholder 2"/>
          <p:cNvSpPr>
            <a:spLocks noGrp="1"/>
          </p:cNvSpPr>
          <p:nvPr>
            <p:ph idx="1"/>
          </p:nvPr>
        </p:nvSpPr>
        <p:spPr/>
        <p:txBody>
          <a:bodyPr/>
          <a:lstStyle/>
          <a:p>
            <a:r>
              <a:rPr lang="en-US" dirty="0"/>
              <a:t>Which of the following receipts is/are </a:t>
            </a:r>
            <a:r>
              <a:rPr lang="en-US" b="1" i="1" dirty="0"/>
              <a:t>principal </a:t>
            </a:r>
            <a:r>
              <a:rPr lang="en-US" dirty="0"/>
              <a:t>under the presumptions in the Texas Trust Code?  List </a:t>
            </a:r>
            <a:r>
              <a:rPr lang="en-US" b="1" i="1" dirty="0"/>
              <a:t>all</a:t>
            </a:r>
            <a:r>
              <a:rPr lang="en-US" dirty="0"/>
              <a:t> correct answers.</a:t>
            </a:r>
          </a:p>
          <a:p>
            <a:pPr marL="457200" lvl="1" indent="0">
              <a:buNone/>
            </a:pPr>
            <a:r>
              <a:rPr lang="en-US" dirty="0"/>
              <a:t>A.	Profit made on the sale of a trust asset.</a:t>
            </a:r>
          </a:p>
          <a:p>
            <a:pPr marL="457200" lvl="1" indent="0">
              <a:buNone/>
            </a:pPr>
            <a:r>
              <a:rPr lang="en-US" dirty="0"/>
              <a:t>B.	Rent received from the lease of trust real property.</a:t>
            </a:r>
          </a:p>
          <a:p>
            <a:pPr marL="457200" lvl="1" indent="0">
              <a:buNone/>
            </a:pPr>
            <a:r>
              <a:rPr lang="en-US" dirty="0"/>
              <a:t>C.	Stock received because of a stock split.</a:t>
            </a:r>
          </a:p>
          <a:p>
            <a:pPr marL="457200" lvl="1" indent="0">
              <a:buNone/>
            </a:pPr>
            <a:r>
              <a:rPr lang="en-US" dirty="0"/>
              <a:t>D.	Insurance proceeds received when a trust asset was destroyed by fire.</a:t>
            </a:r>
          </a:p>
          <a:p>
            <a:endParaRPr lang="en-US" dirty="0"/>
          </a:p>
        </p:txBody>
      </p:sp>
      <p:sp>
        <p:nvSpPr>
          <p:cNvPr id="4" name="Slide Number Placeholder 3">
            <a:extLst>
              <a:ext uri="{FF2B5EF4-FFF2-40B4-BE49-F238E27FC236}">
                <a16:creationId xmlns:a16="http://schemas.microsoft.com/office/drawing/2014/main" id="{991D2EBE-9185-4896-B0BC-52F31A421B2D}"/>
              </a:ext>
            </a:extLst>
          </p:cNvPr>
          <p:cNvSpPr>
            <a:spLocks noGrp="1"/>
          </p:cNvSpPr>
          <p:nvPr>
            <p:ph type="sldNum" sz="quarter" idx="12"/>
          </p:nvPr>
        </p:nvSpPr>
        <p:spPr/>
        <p:txBody>
          <a:bodyPr/>
          <a:lstStyle/>
          <a:p>
            <a:fld id="{9648F39E-9C37-485F-AC97-16BB4BDF9F49}" type="slidenum">
              <a:rPr kumimoji="0" lang="en-US" smtClean="0"/>
              <a:t>53</a:t>
            </a:fld>
            <a:endParaRPr kumimoji="0" lang="en-US" dirty="0"/>
          </a:p>
        </p:txBody>
      </p:sp>
    </p:spTree>
    <p:extLst>
      <p:ext uri="{BB962C8B-B14F-4D97-AF65-F5344CB8AC3E}">
        <p14:creationId xmlns:p14="http://schemas.microsoft.com/office/powerpoint/2010/main" val="166608795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Object Sample</a:t>
            </a:r>
            <a:br>
              <a:rPr lang="en-US" dirty="0"/>
            </a:br>
            <a:r>
              <a:rPr lang="en-US" dirty="0"/>
              <a:t>Short Answer</a:t>
            </a:r>
          </a:p>
        </p:txBody>
      </p:sp>
      <p:sp>
        <p:nvSpPr>
          <p:cNvPr id="3" name="Content Placeholder 2"/>
          <p:cNvSpPr>
            <a:spLocks noGrp="1"/>
          </p:cNvSpPr>
          <p:nvPr>
            <p:ph idx="1"/>
          </p:nvPr>
        </p:nvSpPr>
        <p:spPr/>
        <p:txBody>
          <a:bodyPr/>
          <a:lstStyle/>
          <a:p>
            <a:r>
              <a:rPr lang="en-US" dirty="0"/>
              <a:t>What is the name of the technique in which the current beneficiary receives a fixed percentage of the value of the trust each year rather than the income earned by the trust principal?</a:t>
            </a:r>
          </a:p>
        </p:txBody>
      </p:sp>
      <p:sp>
        <p:nvSpPr>
          <p:cNvPr id="4" name="Slide Number Placeholder 3">
            <a:extLst>
              <a:ext uri="{FF2B5EF4-FFF2-40B4-BE49-F238E27FC236}">
                <a16:creationId xmlns:a16="http://schemas.microsoft.com/office/drawing/2014/main" id="{2706288F-61A6-4385-AA15-B0EEC7091710}"/>
              </a:ext>
            </a:extLst>
          </p:cNvPr>
          <p:cNvSpPr>
            <a:spLocks noGrp="1"/>
          </p:cNvSpPr>
          <p:nvPr>
            <p:ph type="sldNum" sz="quarter" idx="12"/>
          </p:nvPr>
        </p:nvSpPr>
        <p:spPr/>
        <p:txBody>
          <a:bodyPr/>
          <a:lstStyle/>
          <a:p>
            <a:fld id="{9648F39E-9C37-485F-AC97-16BB4BDF9F49}" type="slidenum">
              <a:rPr kumimoji="0" lang="en-US" smtClean="0"/>
              <a:t>54</a:t>
            </a:fld>
            <a:endParaRPr kumimoji="0" lang="en-US" dirty="0"/>
          </a:p>
        </p:txBody>
      </p:sp>
    </p:spTree>
    <p:extLst>
      <p:ext uri="{BB962C8B-B14F-4D97-AF65-F5344CB8AC3E}">
        <p14:creationId xmlns:p14="http://schemas.microsoft.com/office/powerpoint/2010/main" val="7222601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hlinkClick r:id="rId2"/>
              </a:rPr>
              <a:t>Sample Essay Questions</a:t>
            </a:r>
            <a:endParaRPr lang="en-US"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bwMode="auto">
          <a:xfrm>
            <a:off x="1709295" y="2286000"/>
            <a:ext cx="5725410" cy="3810000"/>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1F04786E-F44E-4E42-A771-BDDF3C5133EF}"/>
              </a:ext>
            </a:extLst>
          </p:cNvPr>
          <p:cNvSpPr>
            <a:spLocks noGrp="1"/>
          </p:cNvSpPr>
          <p:nvPr>
            <p:ph type="sldNum" sz="quarter" idx="12"/>
          </p:nvPr>
        </p:nvSpPr>
        <p:spPr/>
        <p:txBody>
          <a:bodyPr/>
          <a:lstStyle/>
          <a:p>
            <a:fld id="{9648F39E-9C37-485F-AC97-16BB4BDF9F49}" type="slidenum">
              <a:rPr kumimoji="0" lang="en-US" smtClean="0"/>
              <a:t>55</a:t>
            </a:fld>
            <a:endParaRPr kumimoji="0" lang="en-US" dirty="0"/>
          </a:p>
        </p:txBody>
      </p:sp>
    </p:spTree>
    <p:extLst>
      <p:ext uri="{BB962C8B-B14F-4D97-AF65-F5344CB8AC3E}">
        <p14:creationId xmlns:p14="http://schemas.microsoft.com/office/powerpoint/2010/main" val="141799421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7000" y="381000"/>
            <a:ext cx="4201527" cy="6096883"/>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3" name="Slide Number Placeholder 2">
            <a:extLst>
              <a:ext uri="{FF2B5EF4-FFF2-40B4-BE49-F238E27FC236}">
                <a16:creationId xmlns:a16="http://schemas.microsoft.com/office/drawing/2014/main" id="{4EEEFD08-CBF6-43C7-8882-B28B8A070F4F}"/>
              </a:ext>
            </a:extLst>
          </p:cNvPr>
          <p:cNvSpPr>
            <a:spLocks noGrp="1"/>
          </p:cNvSpPr>
          <p:nvPr>
            <p:ph type="sldNum" sz="quarter" idx="12"/>
          </p:nvPr>
        </p:nvSpPr>
        <p:spPr/>
        <p:txBody>
          <a:bodyPr/>
          <a:lstStyle/>
          <a:p>
            <a:fld id="{9648F39E-9C37-485F-AC97-16BB4BDF9F49}" type="slidenum">
              <a:rPr kumimoji="0" lang="en-US" smtClean="0"/>
              <a:t>56</a:t>
            </a:fld>
            <a:endParaRPr kumimoji="0" lang="en-US" dirty="0"/>
          </a:p>
        </p:txBody>
      </p:sp>
    </p:spTree>
    <p:extLst>
      <p:ext uri="{BB962C8B-B14F-4D97-AF65-F5344CB8AC3E}">
        <p14:creationId xmlns:p14="http://schemas.microsoft.com/office/powerpoint/2010/main" val="2966965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Lessons From the Mid-Term Exam</a:t>
            </a:r>
          </a:p>
        </p:txBody>
      </p:sp>
      <p:sp>
        <p:nvSpPr>
          <p:cNvPr id="3" name="Content Placeholder 2"/>
          <p:cNvSpPr>
            <a:spLocks noGrp="1"/>
          </p:cNvSpPr>
          <p:nvPr>
            <p:ph idx="1"/>
          </p:nvPr>
        </p:nvSpPr>
        <p:spPr/>
        <p:txBody>
          <a:bodyPr/>
          <a:lstStyle/>
          <a:p>
            <a:pPr marL="633222" indent="-514350">
              <a:buFont typeface="+mj-lt"/>
              <a:buAutoNum type="arabicPeriod"/>
            </a:pPr>
            <a:r>
              <a:rPr lang="en-US" b="1" dirty="0"/>
              <a:t>Missing issues</a:t>
            </a:r>
          </a:p>
          <a:p>
            <a:pPr marL="633222" indent="-514350">
              <a:buFont typeface="+mj-lt"/>
              <a:buAutoNum type="arabicPeriod"/>
            </a:pPr>
            <a:endParaRPr lang="en-US" b="1" dirty="0"/>
          </a:p>
          <a:p>
            <a:pPr marL="633222" indent="-514350">
              <a:buFont typeface="+mj-lt"/>
              <a:buAutoNum type="arabicPeriod"/>
            </a:pPr>
            <a:r>
              <a:rPr lang="en-US" b="1" dirty="0"/>
              <a:t>Failure to analyze</a:t>
            </a:r>
          </a:p>
          <a:p>
            <a:pPr marL="633222" indent="-514350">
              <a:buFont typeface="+mj-lt"/>
              <a:buAutoNum type="arabicPeriod"/>
            </a:pPr>
            <a:endParaRPr lang="en-US" b="1" dirty="0"/>
          </a:p>
          <a:p>
            <a:pPr marL="633222" indent="-514350">
              <a:buFont typeface="+mj-lt"/>
              <a:buAutoNum type="arabicPeriod"/>
            </a:pPr>
            <a:r>
              <a:rPr lang="en-US" b="1" dirty="0"/>
              <a:t>Misreading facts</a:t>
            </a:r>
          </a:p>
          <a:p>
            <a:pPr marL="633222" indent="-514350">
              <a:buFont typeface="+mj-lt"/>
              <a:buAutoNum type="arabicPeriod"/>
            </a:pPr>
            <a:endParaRPr lang="en-US" b="1" dirty="0"/>
          </a:p>
          <a:p>
            <a:pPr marL="633222" indent="-514350">
              <a:buFont typeface="+mj-lt"/>
              <a:buAutoNum type="arabicPeriod"/>
            </a:pPr>
            <a:r>
              <a:rPr lang="en-US" b="1" dirty="0"/>
              <a:t>Lack of legal knowledge</a:t>
            </a:r>
          </a:p>
          <a:p>
            <a:pPr marL="925830" lvl="1" indent="-514350"/>
            <a:r>
              <a:rPr lang="en-US" b="1" dirty="0"/>
              <a:t>Especially on objective questions</a:t>
            </a:r>
          </a:p>
          <a:p>
            <a:pPr marL="925830" lvl="1" indent="-514350"/>
            <a:r>
              <a:rPr lang="en-US" b="1" dirty="0"/>
              <a:t>Recommend more detailed study of statutes</a:t>
            </a:r>
          </a:p>
        </p:txBody>
      </p:sp>
      <p:sp>
        <p:nvSpPr>
          <p:cNvPr id="4" name="Slide Number Placeholder 3">
            <a:extLst>
              <a:ext uri="{FF2B5EF4-FFF2-40B4-BE49-F238E27FC236}">
                <a16:creationId xmlns:a16="http://schemas.microsoft.com/office/drawing/2014/main" id="{C7343738-3633-4E8F-9F30-A4218ADD00D7}"/>
              </a:ext>
            </a:extLst>
          </p:cNvPr>
          <p:cNvSpPr>
            <a:spLocks noGrp="1"/>
          </p:cNvSpPr>
          <p:nvPr>
            <p:ph type="sldNum" sz="quarter" idx="12"/>
          </p:nvPr>
        </p:nvSpPr>
        <p:spPr/>
        <p:txBody>
          <a:bodyPr/>
          <a:lstStyle/>
          <a:p>
            <a:fld id="{9648F39E-9C37-485F-AC97-16BB4BDF9F49}" type="slidenum">
              <a:rPr kumimoji="0" lang="en-US" smtClean="0"/>
              <a:t>6</a:t>
            </a:fld>
            <a:endParaRPr kumimoji="0" lang="en-US" dirty="0"/>
          </a:p>
        </p:txBody>
      </p:sp>
    </p:spTree>
    <p:extLst>
      <p:ext uri="{BB962C8B-B14F-4D97-AF65-F5344CB8AC3E}">
        <p14:creationId xmlns:p14="http://schemas.microsoft.com/office/powerpoint/2010/main" val="2288817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143000"/>
            <a:ext cx="8077200" cy="2819400"/>
          </a:xfrm>
        </p:spPr>
        <p:txBody>
          <a:bodyPr/>
          <a:lstStyle/>
          <a:p>
            <a:pPr algn="ctr"/>
            <a:r>
              <a:rPr lang="en-US" dirty="0"/>
              <a:t>Trusts</a:t>
            </a:r>
            <a:br>
              <a:rPr lang="en-US" dirty="0"/>
            </a:br>
            <a:br>
              <a:rPr lang="en-US" dirty="0"/>
            </a:br>
            <a:r>
              <a:rPr lang="en-US" dirty="0"/>
              <a:t> Analytical Framework</a:t>
            </a:r>
          </a:p>
        </p:txBody>
      </p:sp>
      <p:sp>
        <p:nvSpPr>
          <p:cNvPr id="3" name="Slide Number Placeholder 2">
            <a:extLst>
              <a:ext uri="{FF2B5EF4-FFF2-40B4-BE49-F238E27FC236}">
                <a16:creationId xmlns:a16="http://schemas.microsoft.com/office/drawing/2014/main" id="{E2EA9CD4-E159-4157-85E5-27FDCF0FD28F}"/>
              </a:ext>
            </a:extLst>
          </p:cNvPr>
          <p:cNvSpPr>
            <a:spLocks noGrp="1"/>
          </p:cNvSpPr>
          <p:nvPr>
            <p:ph type="sldNum" sz="quarter" idx="12"/>
          </p:nvPr>
        </p:nvSpPr>
        <p:spPr/>
        <p:txBody>
          <a:bodyPr/>
          <a:lstStyle/>
          <a:p>
            <a:fld id="{9648F39E-9C37-485F-AC97-16BB4BDF9F49}" type="slidenum">
              <a:rPr kumimoji="0" lang="en-US" smtClean="0"/>
              <a:t>7</a:t>
            </a:fld>
            <a:endParaRPr kumimoji="0" lang="en-US" dirty="0"/>
          </a:p>
        </p:txBody>
      </p:sp>
    </p:spTree>
    <p:extLst>
      <p:ext uri="{BB962C8B-B14F-4D97-AF65-F5344CB8AC3E}">
        <p14:creationId xmlns:p14="http://schemas.microsoft.com/office/powerpoint/2010/main" val="2684364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Identify type of alleged trust</a:t>
            </a:r>
          </a:p>
        </p:txBody>
      </p:sp>
      <p:sp>
        <p:nvSpPr>
          <p:cNvPr id="3" name="Content Placeholder 2"/>
          <p:cNvSpPr>
            <a:spLocks noGrp="1"/>
          </p:cNvSpPr>
          <p:nvPr>
            <p:ph idx="1"/>
          </p:nvPr>
        </p:nvSpPr>
        <p:spPr>
          <a:xfrm>
            <a:off x="304800" y="1775191"/>
            <a:ext cx="8382000" cy="4625609"/>
          </a:xfrm>
        </p:spPr>
        <p:txBody>
          <a:bodyPr/>
          <a:lstStyle/>
          <a:p>
            <a:r>
              <a:rPr lang="en-US" b="1" dirty="0"/>
              <a:t>A.  Time when trust takes effect</a:t>
            </a:r>
          </a:p>
          <a:p>
            <a:endParaRPr lang="en-US" b="1" dirty="0"/>
          </a:p>
          <a:p>
            <a:pPr lvl="1"/>
            <a:r>
              <a:rPr lang="en-US" b="1" dirty="0"/>
              <a:t>1.  Inter Vivos or Living Trust = while Settlor alive</a:t>
            </a:r>
          </a:p>
          <a:p>
            <a:pPr lvl="2"/>
            <a:r>
              <a:rPr lang="en-US" b="1" dirty="0"/>
              <a:t>Declaration:  Trustee = Settlor</a:t>
            </a:r>
          </a:p>
          <a:p>
            <a:pPr lvl="2"/>
            <a:r>
              <a:rPr lang="en-US" b="1" dirty="0"/>
              <a:t>Conveyance or Transfer: Trustee ≠ Settlor</a:t>
            </a:r>
          </a:p>
          <a:p>
            <a:pPr lvl="1"/>
            <a:endParaRPr lang="en-US" b="1" dirty="0"/>
          </a:p>
          <a:p>
            <a:pPr lvl="1"/>
            <a:r>
              <a:rPr lang="en-US" b="1" dirty="0"/>
              <a:t>2.  Testamentary = when Settlor dies</a:t>
            </a:r>
          </a:p>
          <a:p>
            <a:pPr lvl="2"/>
            <a:r>
              <a:rPr lang="en-US" b="1" dirty="0"/>
              <a:t>Will validity is condition precedent of trust validity</a:t>
            </a:r>
          </a:p>
        </p:txBody>
      </p:sp>
      <p:sp>
        <p:nvSpPr>
          <p:cNvPr id="4" name="Slide Number Placeholder 3">
            <a:extLst>
              <a:ext uri="{FF2B5EF4-FFF2-40B4-BE49-F238E27FC236}">
                <a16:creationId xmlns:a16="http://schemas.microsoft.com/office/drawing/2014/main" id="{3787500E-BAA9-4F5A-ABBF-2AB5ABC78B2A}"/>
              </a:ext>
            </a:extLst>
          </p:cNvPr>
          <p:cNvSpPr>
            <a:spLocks noGrp="1"/>
          </p:cNvSpPr>
          <p:nvPr>
            <p:ph type="sldNum" sz="quarter" idx="12"/>
          </p:nvPr>
        </p:nvSpPr>
        <p:spPr/>
        <p:txBody>
          <a:bodyPr/>
          <a:lstStyle/>
          <a:p>
            <a:fld id="{9648F39E-9C37-485F-AC97-16BB4BDF9F49}" type="slidenum">
              <a:rPr kumimoji="0" lang="en-US" smtClean="0"/>
              <a:t>8</a:t>
            </a:fld>
            <a:endParaRPr kumimoji="0" lang="en-US" dirty="0"/>
          </a:p>
        </p:txBody>
      </p:sp>
    </p:spTree>
    <p:extLst>
      <p:ext uri="{BB962C8B-B14F-4D97-AF65-F5344CB8AC3E}">
        <p14:creationId xmlns:p14="http://schemas.microsoft.com/office/powerpoint/2010/main" val="126880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Identify type of alleged trust</a:t>
            </a:r>
          </a:p>
        </p:txBody>
      </p:sp>
      <p:sp>
        <p:nvSpPr>
          <p:cNvPr id="3" name="Content Placeholder 2"/>
          <p:cNvSpPr>
            <a:spLocks noGrp="1"/>
          </p:cNvSpPr>
          <p:nvPr>
            <p:ph idx="1"/>
          </p:nvPr>
        </p:nvSpPr>
        <p:spPr>
          <a:xfrm>
            <a:off x="304800" y="1775191"/>
            <a:ext cx="8382000" cy="4625609"/>
          </a:xfrm>
        </p:spPr>
        <p:txBody>
          <a:bodyPr/>
          <a:lstStyle/>
          <a:p>
            <a:r>
              <a:rPr lang="en-US" b="1" dirty="0"/>
              <a:t>B.  Type of beneficiary</a:t>
            </a:r>
          </a:p>
          <a:p>
            <a:endParaRPr lang="en-US" b="1" dirty="0"/>
          </a:p>
          <a:p>
            <a:pPr lvl="1"/>
            <a:r>
              <a:rPr lang="en-US" b="1" dirty="0"/>
              <a:t>1.  Private trust (individual)</a:t>
            </a:r>
          </a:p>
          <a:p>
            <a:pPr lvl="1"/>
            <a:endParaRPr lang="en-US" b="1" dirty="0"/>
          </a:p>
          <a:p>
            <a:pPr lvl="1"/>
            <a:r>
              <a:rPr lang="en-US" b="1" dirty="0"/>
              <a:t>2.  Charitable trust (charity)</a:t>
            </a:r>
          </a:p>
        </p:txBody>
      </p:sp>
      <p:sp>
        <p:nvSpPr>
          <p:cNvPr id="4" name="Slide Number Placeholder 3">
            <a:extLst>
              <a:ext uri="{FF2B5EF4-FFF2-40B4-BE49-F238E27FC236}">
                <a16:creationId xmlns:a16="http://schemas.microsoft.com/office/drawing/2014/main" id="{C811F21B-3608-49A2-9880-E7E45AC0F550}"/>
              </a:ext>
            </a:extLst>
          </p:cNvPr>
          <p:cNvSpPr>
            <a:spLocks noGrp="1"/>
          </p:cNvSpPr>
          <p:nvPr>
            <p:ph type="sldNum" sz="quarter" idx="12"/>
          </p:nvPr>
        </p:nvSpPr>
        <p:spPr/>
        <p:txBody>
          <a:bodyPr/>
          <a:lstStyle/>
          <a:p>
            <a:fld id="{9648F39E-9C37-485F-AC97-16BB4BDF9F49}" type="slidenum">
              <a:rPr kumimoji="0" lang="en-US" smtClean="0"/>
              <a:t>9</a:t>
            </a:fld>
            <a:endParaRPr kumimoji="0" lang="en-US" dirty="0"/>
          </a:p>
        </p:txBody>
      </p:sp>
    </p:spTree>
    <p:extLst>
      <p:ext uri="{BB962C8B-B14F-4D97-AF65-F5344CB8AC3E}">
        <p14:creationId xmlns:p14="http://schemas.microsoft.com/office/powerpoint/2010/main" val="7218880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Module</Template>
  <TotalTime>2504</TotalTime>
  <Words>1828</Words>
  <Application>Microsoft Office PowerPoint</Application>
  <PresentationFormat>On-screen Show (4:3)</PresentationFormat>
  <Paragraphs>401</Paragraphs>
  <Slides>56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56</vt:i4>
      </vt:variant>
    </vt:vector>
  </HeadingPairs>
  <TitlesOfParts>
    <vt:vector size="63" baseType="lpstr">
      <vt:lpstr>Arial</vt:lpstr>
      <vt:lpstr>Calibri</vt:lpstr>
      <vt:lpstr>Corbel</vt:lpstr>
      <vt:lpstr>Wingdings</vt:lpstr>
      <vt:lpstr>Wingdings 2</vt:lpstr>
      <vt:lpstr>Wingdings 3</vt:lpstr>
      <vt:lpstr>Module</vt:lpstr>
      <vt:lpstr>Final Exam Review Session</vt:lpstr>
      <vt:lpstr>Agenda</vt:lpstr>
      <vt:lpstr>Lessons From the Mid-Term Exam</vt:lpstr>
      <vt:lpstr>Lessons From the Mid-Term Exam</vt:lpstr>
      <vt:lpstr>Lessons From the Mid-Term Exam</vt:lpstr>
      <vt:lpstr>Lessons From the Mid-Term Exam</vt:lpstr>
      <vt:lpstr>Trusts   Analytical Framework</vt:lpstr>
      <vt:lpstr>1.  Identify type of alleged trust</vt:lpstr>
      <vt:lpstr>1.  Identify type of alleged trust</vt:lpstr>
      <vt:lpstr>2.  Determine validity of trust</vt:lpstr>
      <vt:lpstr>2.  Determine validity of trust</vt:lpstr>
      <vt:lpstr>2.  Determine validity of trust</vt:lpstr>
      <vt:lpstr>2.  Determine validity of trust</vt:lpstr>
      <vt:lpstr>2.  Determine validity of trust</vt:lpstr>
      <vt:lpstr>2.  Determine validity of trust</vt:lpstr>
      <vt:lpstr>2.  Determine validity of trust</vt:lpstr>
      <vt:lpstr>2.  Determine validity of trust</vt:lpstr>
      <vt:lpstr>2.  Determine validity of trust</vt:lpstr>
      <vt:lpstr>2.  Determine validity of trust</vt:lpstr>
      <vt:lpstr>2.  Determine validity of trust</vt:lpstr>
      <vt:lpstr>2.  Determine validity of trust</vt:lpstr>
      <vt:lpstr>2.  Determine validity of trust</vt:lpstr>
      <vt:lpstr>3.  Determine traits of trust</vt:lpstr>
      <vt:lpstr>3.  Determine traits of trust</vt:lpstr>
      <vt:lpstr>3.  Determine traits of trust</vt:lpstr>
      <vt:lpstr>4.  Has trust been changed since creation?</vt:lpstr>
      <vt:lpstr>4.  Has trust been changed since creation?</vt:lpstr>
      <vt:lpstr>4.  Has trust been changed since creation?</vt:lpstr>
      <vt:lpstr>4.  Has trust been changed since creation?</vt:lpstr>
      <vt:lpstr>5.  Has trust been terminated?</vt:lpstr>
      <vt:lpstr>6.  Has trustee acted properly?</vt:lpstr>
      <vt:lpstr>6.  Has trustee acted properly?</vt:lpstr>
      <vt:lpstr>6.  Has trustee acted properly?</vt:lpstr>
      <vt:lpstr>6.  Has trustee acted properly?</vt:lpstr>
      <vt:lpstr>6.  Has trustee acted properly?</vt:lpstr>
      <vt:lpstr>6.  Has trustee acted properly?</vt:lpstr>
      <vt:lpstr>6.  Has trustee acted properly?</vt:lpstr>
      <vt:lpstr>6.  Has trustee acted properly?</vt:lpstr>
      <vt:lpstr>6.  Has trustee acted properly?</vt:lpstr>
      <vt:lpstr>6.  Has trustee acted properly?</vt:lpstr>
      <vt:lpstr>6.  Has trustee acted properly?</vt:lpstr>
      <vt:lpstr>6.  Has trustee acted properly?</vt:lpstr>
      <vt:lpstr>7.  What remedies are available?</vt:lpstr>
      <vt:lpstr>7.  What remedies are available?</vt:lpstr>
      <vt:lpstr>7.  What remedies are available?</vt:lpstr>
      <vt:lpstr>7.  What remedies are available?</vt:lpstr>
      <vt:lpstr>7.  What remedies are available?</vt:lpstr>
      <vt:lpstr>8.  Are other “trust like” relationships involved?</vt:lpstr>
      <vt:lpstr>8.  Are other “trust like” relationships involved?</vt:lpstr>
      <vt:lpstr>8.  Are other “trust like” relationships involved?</vt:lpstr>
      <vt:lpstr>Practice Questions</vt:lpstr>
      <vt:lpstr>Objective Sample Select best answer</vt:lpstr>
      <vt:lpstr>Objective Sample Select all correct answers</vt:lpstr>
      <vt:lpstr>Object Sample Short Answer</vt:lpstr>
      <vt:lpstr>Sample Essay 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Revocation by Operation of Law</dc:title>
  <dc:creator>Gerry W. Beyer</dc:creator>
  <cp:lastModifiedBy>Gerry Beyer</cp:lastModifiedBy>
  <cp:revision>85</cp:revision>
  <cp:lastPrinted>2013-12-02T00:47:18Z</cp:lastPrinted>
  <dcterms:created xsi:type="dcterms:W3CDTF">2010-09-21T20:43:18Z</dcterms:created>
  <dcterms:modified xsi:type="dcterms:W3CDTF">2019-04-28T20:45:06Z</dcterms:modified>
</cp:coreProperties>
</file>